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5143500" cx="9144000"/>
  <p:notesSz cx="6858000" cy="9144000"/>
  <p:embeddedFontLst>
    <p:embeddedFont>
      <p:font typeface="Roboto"/>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Roboto-regular.fnt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Roboto-italic.fntdata"/><Relationship Id="rId12" Type="http://schemas.openxmlformats.org/officeDocument/2006/relationships/slide" Target="slides/slide7.xml"/><Relationship Id="rId56" Type="http://schemas.openxmlformats.org/officeDocument/2006/relationships/font" Target="fonts/Roboto-bold.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Robot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4fd64dc577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4fd64dc57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4fd64dc577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4fd64dc577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4fd64dc577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4fd64dc577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4fd64dc57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4fd64dc57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87a638473b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87a638473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88807870f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88807870f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288807870ff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88807870f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88807870f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88807870f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89b602c1ce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89b602c1ce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4fd64dc577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4fd64dc577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4fd64dc577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4fd64dc577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87a638473b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87a638473b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4fd64dc57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4fd64dc57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9224abdc0d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9224abdc0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4fd64dc57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4fd64dc57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8ba762f16d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8ba762f16d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87a638473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87a638473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4fd64dc577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4fd64dc577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4fd64dc577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4fd64dc57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87a638473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87a638473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4fd64dc577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4fd64dc577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4fd64dc577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4fd64dc577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9224abdc0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9224abdc0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9224abdc0d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9224abdc0d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4fd64dc577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4fd64dc577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87a638473b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87a638473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4fd64dc577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4fd64dc577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4fd64dc577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4fd64dc577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4fd64dc577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4fd64dc577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8ba762f16d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8ba762f16d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959ee2619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959ee2619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959ee26197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959ee2619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4fd64dc577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4fd64dc577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4fd64dc577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4fd64dc577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4fd64dc577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4fd64dc577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959ee2619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959ee2619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959ee26197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2959ee2619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4fd64dc577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4fd64dc577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4fd64dc577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4fd64dc577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4fd64dc57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4fd64dc57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4fd64dc577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24fd64dc577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87a638473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87a638473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4fd64dc577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24fd64dc57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87a638473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87a638473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87a638473b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87a638473b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4fd64dc57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4fd64dc57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88807870f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88807870f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87a638473b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87a638473b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87a638473b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87a638473b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6.jpg"/><Relationship Id="rId4" Type="http://schemas.openxmlformats.org/officeDocument/2006/relationships/image" Target="../media/image4.jpg"/><Relationship Id="rId5"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en.wikipedia.org/wiki/Annibale_de_Gasparis" TargetMode="External"/><Relationship Id="rId4" Type="http://schemas.openxmlformats.org/officeDocument/2006/relationships/hyperlink" Target="https://en.wikipedia.org/wiki/M-type_asteroid" TargetMode="External"/><Relationship Id="rId10" Type="http://schemas.openxmlformats.org/officeDocument/2006/relationships/hyperlink" Target="https://en.wikipedia.org/wiki/Synodic_day" TargetMode="External"/><Relationship Id="rId9" Type="http://schemas.openxmlformats.org/officeDocument/2006/relationships/hyperlink" Target="https://en.wikipedia.org/wiki/Asteroid_belt" TargetMode="External"/><Relationship Id="rId5" Type="http://schemas.openxmlformats.org/officeDocument/2006/relationships/hyperlink" Target="https://en.wikipedia.org/wiki/Planetary_core" TargetMode="External"/><Relationship Id="rId6" Type="http://schemas.openxmlformats.org/officeDocument/2006/relationships/hyperlink" Target="https://en.wikipedia.org/wiki/Protoplanet" TargetMode="External"/><Relationship Id="rId7" Type="http://schemas.openxmlformats.org/officeDocument/2006/relationships/hyperlink" Target="https://en.wikipedia.org/wiki/Mantle_(geology)" TargetMode="External"/><Relationship Id="rId8" Type="http://schemas.openxmlformats.org/officeDocument/2006/relationships/hyperlink" Target="https://en.wikipedia.org/wiki/Crust_(geolog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hyperlink" Target="https://en.wikipedia.org/wiki/Jacobi_ellipsoi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drive.google.com/file/d/1_dV03ZGQCjP8V2KoTiVu-THsgyp65Ffg/view" TargetMode="Externa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jpl.nasa.gov/press-kits/psyche/mission-overview/science/#magnetometer" TargetMode="External"/><Relationship Id="rId4" Type="http://schemas.openxmlformats.org/officeDocument/2006/relationships/hyperlink" Target="https://www.jpl.nasa.gov/press-kits/psyche/mission-overview/science/#grns" TargetMode="External"/><Relationship Id="rId5" Type="http://schemas.openxmlformats.org/officeDocument/2006/relationships/hyperlink" Target="https://www.jpl.nasa.gov/press-kits/psyche/mission-overview/science/#multispectral-imager" TargetMode="External"/><Relationship Id="rId6" Type="http://schemas.openxmlformats.org/officeDocument/2006/relationships/hyperlink" Target="https://www.jpl.nasa.gov/press-kits/psyche/mission-overview/science/#gravity"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en.wikipedia.org/wiki/Planetesimal" TargetMode="External"/><Relationship Id="rId4" Type="http://schemas.openxmlformats.org/officeDocument/2006/relationships/hyperlink" Target="https://en.wikipedia.org/wiki/Mantle_(geology)" TargetMode="External"/><Relationship Id="rId5" Type="http://schemas.openxmlformats.org/officeDocument/2006/relationships/hyperlink" Target="https://en.wikipedia.org/wiki/Dynamo_theory" TargetMode="External"/><Relationship Id="rId6" Type="http://schemas.openxmlformats.org/officeDocument/2006/relationships/hyperlink" Target="https://en.wikipedia.org/wiki/Alloy"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en.wikipedia.org/wiki/Boeing_Satellite_Systems" TargetMode="External"/><Relationship Id="rId4" Type="http://schemas.openxmlformats.org/officeDocument/2006/relationships/hyperlink" Target="https://en.wikipedia.org/wiki/Lockheed_Martin" TargetMode="External"/><Relationship Id="rId11" Type="http://schemas.openxmlformats.org/officeDocument/2006/relationships/hyperlink" Target="https://en.wikipedia.org/wiki/Maxar_Technologies" TargetMode="External"/><Relationship Id="rId10" Type="http://schemas.openxmlformats.org/officeDocument/2006/relationships/hyperlink" Target="https://en.wikipedia.org/wiki/DigitalGlobe" TargetMode="External"/><Relationship Id="rId12" Type="http://schemas.openxmlformats.org/officeDocument/2006/relationships/hyperlink" Target="https://en.wikipedia.org/wiki/Maxar_Technologies" TargetMode="External"/><Relationship Id="rId9" Type="http://schemas.openxmlformats.org/officeDocument/2006/relationships/hyperlink" Target="https://en.wikipedia.org/wiki/Rectifier" TargetMode="External"/><Relationship Id="rId5" Type="http://schemas.openxmlformats.org/officeDocument/2006/relationships/hyperlink" Target="https://en.wikipedia.org/wiki/Thales_Alenia_Space" TargetMode="External"/><Relationship Id="rId6" Type="http://schemas.openxmlformats.org/officeDocument/2006/relationships/hyperlink" Target="https://en.wikipedia.org/wiki/Airbus_Defence_and_Space" TargetMode="External"/><Relationship Id="rId7" Type="http://schemas.openxmlformats.org/officeDocument/2006/relationships/hyperlink" Target="https://en.wikipedia.org/wiki/JSC_Information_Satellite_Systems" TargetMode="External"/><Relationship Id="rId8" Type="http://schemas.openxmlformats.org/officeDocument/2006/relationships/hyperlink" Target="https://en.wikipedia.org/wiki/Arc_lamp#Carbon_arc_lamp"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en.wikipedia.org/wiki/Xenon" TargetMode="Externa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4.jpg"/><Relationship Id="rId4" Type="http://schemas.openxmlformats.org/officeDocument/2006/relationships/hyperlink" Target="https://science.nasa.gov/mission/osiris-rex/"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www.jpl.nasa.gov/press-kits/psyche/dsoc" TargetMode="External"/><Relationship Id="rId4" Type="http://schemas.openxmlformats.org/officeDocument/2006/relationships/hyperlink" Target="https://www.nasa.gov/topics/moon-to-mars/overview" TargetMode="External"/><Relationship Id="rId5" Type="http://schemas.openxmlformats.org/officeDocument/2006/relationships/image" Target="../media/image1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1.jp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5.jpg"/><Relationship Id="rId4" Type="http://schemas.openxmlformats.org/officeDocument/2006/relationships/image" Target="../media/image2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hyperlink" Target="http://www.youtube.com/watch?v=AwCiHscmEQE" TargetMode="External"/><Relationship Id="rId4" Type="http://schemas.openxmlformats.org/officeDocument/2006/relationships/image" Target="../media/image2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36.jpg"/><Relationship Id="rId4" Type="http://schemas.openxmlformats.org/officeDocument/2006/relationships/hyperlink" Target="https://www.spacex.com/vehicles/falcon-heavy/"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33.jpg"/><Relationship Id="rId4" Type="http://schemas.openxmlformats.org/officeDocument/2006/relationships/image" Target="../media/image34.jpg"/><Relationship Id="rId5" Type="http://schemas.openxmlformats.org/officeDocument/2006/relationships/image" Target="../media/image3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48.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4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4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47.gif"/><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4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hyperlink" Target="https://go.nasa.gov/45k0OVY" TargetMode="External"/><Relationship Id="rId4" Type="http://schemas.openxmlformats.org/officeDocument/2006/relationships/hyperlink" Target="https://www.jpl.nasa.gov/press-kits/psyche/mission-overview/#initial-checkout" TargetMode="External"/><Relationship Id="rId5" Type="http://schemas.openxmlformats.org/officeDocument/2006/relationships/hyperlink" Target="https://go.nasa.gov/3sdfRlN" TargetMode="External"/><Relationship Id="rId6" Type="http://schemas.openxmlformats.org/officeDocument/2006/relationships/hyperlink" Target="http://www.nasa.gov/psyche" TargetMode="External"/><Relationship Id="rId7" Type="http://schemas.openxmlformats.org/officeDocument/2006/relationships/hyperlink" Target="https://psyche.asu.edu/" TargetMode="External"/><Relationship Id="rId8" Type="http://schemas.openxmlformats.org/officeDocument/2006/relationships/hyperlink" Target="https://www.jpl.nasa.gov/press-kits/psyche/media-services/#social-media"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hyperlink" Target="http://drive.google.com/file/d/15aJm-wyM34-vCPzccBXOcK_kRZkrs8Pk/view"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176425" y="909700"/>
            <a:ext cx="2916512" cy="4124025"/>
          </a:xfrm>
          <a:prstGeom prst="rect">
            <a:avLst/>
          </a:prstGeom>
          <a:noFill/>
          <a:ln cap="flat" cmpd="dbl" w="38100">
            <a:solidFill>
              <a:srgbClr val="3366CC"/>
            </a:solidFill>
            <a:prstDash val="solid"/>
            <a:round/>
            <a:headEnd len="sm" w="sm" type="none"/>
            <a:tailEnd len="sm" w="sm" type="none"/>
          </a:ln>
        </p:spPr>
      </p:pic>
      <p:sp>
        <p:nvSpPr>
          <p:cNvPr id="55" name="Google Shape;55;p13"/>
          <p:cNvSpPr txBox="1"/>
          <p:nvPr/>
        </p:nvSpPr>
        <p:spPr>
          <a:xfrm>
            <a:off x="689975" y="423400"/>
            <a:ext cx="7762200" cy="43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1"/>
                </a:solidFill>
              </a:rPr>
              <a:t>Presentation v2.0 by Shawn Jipp.</a:t>
            </a:r>
            <a:endParaRPr b="1" sz="1100">
              <a:solidFill>
                <a:schemeClr val="dk1"/>
              </a:solidFill>
            </a:endParaRPr>
          </a:p>
          <a:p>
            <a:pPr indent="0" lvl="0" marL="0" rtl="0" algn="ctr">
              <a:spcBef>
                <a:spcPts val="0"/>
              </a:spcBef>
              <a:spcAft>
                <a:spcPts val="0"/>
              </a:spcAft>
              <a:buNone/>
            </a:pPr>
            <a:r>
              <a:rPr b="1" lang="en" sz="1100">
                <a:solidFill>
                  <a:schemeClr val="dk1"/>
                </a:solidFill>
              </a:rPr>
              <a:t>My thanks to NASA, ChatGPT 3.5, Wikipedia, and Professor Lindy Elkins-Tanton.</a:t>
            </a:r>
            <a:endParaRPr b="1" sz="1100">
              <a:solidFill>
                <a:schemeClr val="dk1"/>
              </a:solidFill>
            </a:endParaRPr>
          </a:p>
        </p:txBody>
      </p:sp>
      <p:sp>
        <p:nvSpPr>
          <p:cNvPr id="56" name="Google Shape;56;p13"/>
          <p:cNvSpPr txBox="1"/>
          <p:nvPr>
            <p:ph idx="4294967295" type="subTitle"/>
          </p:nvPr>
        </p:nvSpPr>
        <p:spPr>
          <a:xfrm>
            <a:off x="0" y="47250"/>
            <a:ext cx="9144000" cy="513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n" sz="3000">
                <a:solidFill>
                  <a:srgbClr val="FF0000"/>
                </a:solidFill>
              </a:rPr>
              <a:t>The NASA mission to 16 Psyche Asteroid</a:t>
            </a:r>
            <a:endParaRPr b="1" sz="3000">
              <a:solidFill>
                <a:srgbClr val="FF0000"/>
              </a:solidFill>
            </a:endParaRPr>
          </a:p>
        </p:txBody>
      </p:sp>
      <p:pic>
        <p:nvPicPr>
          <p:cNvPr id="57" name="Google Shape;57;p13"/>
          <p:cNvPicPr preferRelativeResize="0"/>
          <p:nvPr/>
        </p:nvPicPr>
        <p:blipFill>
          <a:blip r:embed="rId4">
            <a:alphaModFix/>
          </a:blip>
          <a:stretch>
            <a:fillRect/>
          </a:stretch>
        </p:blipFill>
        <p:spPr>
          <a:xfrm>
            <a:off x="689975" y="909700"/>
            <a:ext cx="2415625" cy="4124026"/>
          </a:xfrm>
          <a:prstGeom prst="rect">
            <a:avLst/>
          </a:prstGeom>
          <a:noFill/>
          <a:ln cap="flat" cmpd="dbl" w="38100">
            <a:solidFill>
              <a:srgbClr val="3366CC"/>
            </a:solidFill>
            <a:prstDash val="solid"/>
            <a:round/>
            <a:headEnd len="sm" w="sm" type="none"/>
            <a:tailEnd len="sm" w="sm" type="none"/>
          </a:ln>
        </p:spPr>
      </p:pic>
      <p:pic>
        <p:nvPicPr>
          <p:cNvPr id="58" name="Google Shape;58;p13"/>
          <p:cNvPicPr preferRelativeResize="0"/>
          <p:nvPr/>
        </p:nvPicPr>
        <p:blipFill>
          <a:blip r:embed="rId5">
            <a:alphaModFix/>
          </a:blip>
          <a:stretch>
            <a:fillRect/>
          </a:stretch>
        </p:blipFill>
        <p:spPr>
          <a:xfrm>
            <a:off x="6163750" y="909700"/>
            <a:ext cx="2295549" cy="4124026"/>
          </a:xfrm>
          <a:prstGeom prst="rect">
            <a:avLst/>
          </a:prstGeom>
          <a:noFill/>
          <a:ln cap="flat" cmpd="dbl" w="38100">
            <a:solidFill>
              <a:srgbClr val="3366CC"/>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0" y="6402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Principal Investigator - Psyche Mission Leader</a:t>
            </a:r>
            <a:endParaRPr b="1" sz="3020">
              <a:solidFill>
                <a:srgbClr val="FF0000"/>
              </a:solidFill>
            </a:endParaRPr>
          </a:p>
        </p:txBody>
      </p:sp>
      <p:pic>
        <p:nvPicPr>
          <p:cNvPr id="64" name="Google Shape;64;p14"/>
          <p:cNvPicPr preferRelativeResize="0"/>
          <p:nvPr/>
        </p:nvPicPr>
        <p:blipFill>
          <a:blip r:embed="rId3">
            <a:alphaModFix/>
          </a:blip>
          <a:stretch>
            <a:fillRect/>
          </a:stretch>
        </p:blipFill>
        <p:spPr>
          <a:xfrm>
            <a:off x="2064537" y="675925"/>
            <a:ext cx="5021174" cy="3683500"/>
          </a:xfrm>
          <a:prstGeom prst="rect">
            <a:avLst/>
          </a:prstGeom>
          <a:noFill/>
          <a:ln>
            <a:noFill/>
          </a:ln>
        </p:spPr>
      </p:pic>
      <p:sp>
        <p:nvSpPr>
          <p:cNvPr id="65" name="Google Shape;65;p14"/>
          <p:cNvSpPr txBox="1"/>
          <p:nvPr/>
        </p:nvSpPr>
        <p:spPr>
          <a:xfrm>
            <a:off x="744850" y="4398625"/>
            <a:ext cx="7770300" cy="7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202124"/>
                </a:solidFill>
                <a:highlight>
                  <a:srgbClr val="FFFFFF"/>
                </a:highlight>
                <a:latin typeface="Roboto"/>
                <a:ea typeface="Roboto"/>
                <a:cs typeface="Roboto"/>
                <a:sym typeface="Roboto"/>
              </a:rPr>
              <a:t>The mission's leader – Principal Investigator </a:t>
            </a:r>
            <a:r>
              <a:rPr b="1" lang="en" sz="1600">
                <a:solidFill>
                  <a:srgbClr val="040C28"/>
                </a:solidFill>
                <a:latin typeface="Roboto"/>
                <a:ea typeface="Roboto"/>
                <a:cs typeface="Roboto"/>
                <a:sym typeface="Roboto"/>
              </a:rPr>
              <a:t>Lindy Elkins-Tanton</a:t>
            </a:r>
            <a:r>
              <a:rPr b="1" lang="en" sz="1600">
                <a:solidFill>
                  <a:srgbClr val="202124"/>
                </a:solidFill>
                <a:highlight>
                  <a:srgbClr val="FFFFFF"/>
                </a:highlight>
                <a:latin typeface="Roboto"/>
                <a:ea typeface="Roboto"/>
                <a:cs typeface="Roboto"/>
                <a:sym typeface="Roboto"/>
              </a:rPr>
              <a:t> – She is based at Arizona State University (ASU) in Tempe.</a:t>
            </a:r>
            <a:endParaRPr b="1" sz="1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Psyche Patch</a:t>
            </a:r>
            <a:endParaRPr b="1" sz="3020">
              <a:solidFill>
                <a:srgbClr val="FF0000"/>
              </a:solidFill>
            </a:endParaRPr>
          </a:p>
        </p:txBody>
      </p:sp>
      <p:pic>
        <p:nvPicPr>
          <p:cNvPr id="71" name="Google Shape;71;p15"/>
          <p:cNvPicPr preferRelativeResize="0"/>
          <p:nvPr/>
        </p:nvPicPr>
        <p:blipFill>
          <a:blip r:embed="rId3">
            <a:alphaModFix/>
          </a:blip>
          <a:stretch>
            <a:fillRect/>
          </a:stretch>
        </p:blipFill>
        <p:spPr>
          <a:xfrm>
            <a:off x="2471013" y="636725"/>
            <a:ext cx="4201976" cy="42019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Psyche</a:t>
            </a:r>
            <a:endParaRPr b="1" sz="3020">
              <a:solidFill>
                <a:srgbClr val="FF0000"/>
              </a:solidFill>
            </a:endParaRPr>
          </a:p>
        </p:txBody>
      </p:sp>
      <p:pic>
        <p:nvPicPr>
          <p:cNvPr id="77" name="Google Shape;77;p16"/>
          <p:cNvPicPr preferRelativeResize="0"/>
          <p:nvPr/>
        </p:nvPicPr>
        <p:blipFill>
          <a:blip r:embed="rId3">
            <a:alphaModFix/>
          </a:blip>
          <a:stretch>
            <a:fillRect/>
          </a:stretch>
        </p:blipFill>
        <p:spPr>
          <a:xfrm>
            <a:off x="565980" y="675926"/>
            <a:ext cx="8012032" cy="4506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Psyche Facts</a:t>
            </a:r>
            <a:endParaRPr b="1" sz="3020">
              <a:solidFill>
                <a:srgbClr val="FF0000"/>
              </a:solidFill>
            </a:endParaRPr>
          </a:p>
        </p:txBody>
      </p:sp>
      <p:sp>
        <p:nvSpPr>
          <p:cNvPr id="83" name="Google Shape;83;p17"/>
          <p:cNvSpPr txBox="1"/>
          <p:nvPr>
            <p:ph idx="1" type="body"/>
          </p:nvPr>
        </p:nvSpPr>
        <p:spPr>
          <a:xfrm>
            <a:off x="689975" y="636725"/>
            <a:ext cx="7778100" cy="45069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1" lang="en" sz="1100">
                <a:solidFill>
                  <a:srgbClr val="000000"/>
                </a:solidFill>
              </a:rPr>
              <a:t>“Psyche” is the Greek-Roman goddess of the soul</a:t>
            </a:r>
            <a:r>
              <a:rPr b="1" lang="en" sz="1100">
                <a:solidFill>
                  <a:schemeClr val="dk1"/>
                </a:solidFill>
              </a:rPr>
              <a:t>, often depicted as a butterfly-winged female figure. </a:t>
            </a:r>
            <a:r>
              <a:rPr b="1" lang="en" sz="1100">
                <a:solidFill>
                  <a:srgbClr val="000000"/>
                </a:solidFill>
              </a:rPr>
              <a:t>W</a:t>
            </a:r>
            <a:r>
              <a:rPr b="1" lang="en" sz="1100">
                <a:solidFill>
                  <a:srgbClr val="000000"/>
                </a:solidFill>
              </a:rPr>
              <a:t>e get the word psyche from it. Here is the definition of that word:  "In psychology, the psyche is the totality of the human mind, conscious and unconscious. Psychology is the scientific or objective study of the psyche." Wikipedia</a:t>
            </a:r>
            <a:endParaRPr b="1" sz="1100">
              <a:solidFill>
                <a:srgbClr val="000000"/>
              </a:solidFill>
            </a:endParaRPr>
          </a:p>
          <a:p>
            <a:pPr indent="-298450" lvl="0" marL="457200" rtl="0" algn="l">
              <a:lnSpc>
                <a:spcPct val="100000"/>
              </a:lnSpc>
              <a:spcBef>
                <a:spcPts val="1000"/>
              </a:spcBef>
              <a:spcAft>
                <a:spcPts val="0"/>
              </a:spcAft>
              <a:buSzPts val="1100"/>
              <a:buChar char="●"/>
            </a:pPr>
            <a:r>
              <a:rPr b="1" lang="en" sz="1100">
                <a:solidFill>
                  <a:schemeClr val="dk1"/>
                </a:solidFill>
              </a:rPr>
              <a:t>The asteroid 16 Psyche was discovered in 1852 by Italian astronomer </a:t>
            </a:r>
            <a:r>
              <a:rPr b="1" lang="en" sz="1100" u="sng">
                <a:solidFill>
                  <a:srgbClr val="3366CC"/>
                </a:solidFill>
                <a:hlinkClick r:id="rId3">
                  <a:extLst>
                    <a:ext uri="{A12FA001-AC4F-418D-AE19-62706E023703}">
                      <ahyp:hlinkClr val="tx"/>
                    </a:ext>
                  </a:extLst>
                </a:hlinkClick>
              </a:rPr>
              <a:t>Annibale de Gasparis</a:t>
            </a:r>
            <a:r>
              <a:rPr b="1" lang="en" sz="1100">
                <a:solidFill>
                  <a:schemeClr val="dk1"/>
                </a:solidFill>
              </a:rPr>
              <a:t> at the Naples Observatory. He named it Psyche and since it was the 16th asteroid to be discovered, 16 Psyche.</a:t>
            </a:r>
            <a:endParaRPr b="1" sz="1100">
              <a:solidFill>
                <a:schemeClr val="dk1"/>
              </a:solidFill>
            </a:endParaRPr>
          </a:p>
          <a:p>
            <a:pPr indent="-298450" lvl="0" marL="457200" rtl="0" algn="l">
              <a:lnSpc>
                <a:spcPct val="100000"/>
              </a:lnSpc>
              <a:spcBef>
                <a:spcPts val="1000"/>
              </a:spcBef>
              <a:spcAft>
                <a:spcPts val="0"/>
              </a:spcAft>
              <a:buSzPts val="1100"/>
              <a:buChar char="●"/>
            </a:pPr>
            <a:r>
              <a:rPr b="1" lang="en" sz="1100">
                <a:solidFill>
                  <a:srgbClr val="202122"/>
                </a:solidFill>
                <a:highlight>
                  <a:srgbClr val="FFFFFF"/>
                </a:highlight>
              </a:rPr>
              <a:t>16 Psyche is the heaviest and largest known </a:t>
            </a:r>
            <a:r>
              <a:rPr b="1" lang="en" sz="1100">
                <a:solidFill>
                  <a:srgbClr val="3366CC"/>
                </a:solidFill>
                <a:highlight>
                  <a:srgbClr val="FFFFFF"/>
                </a:highlight>
                <a:uFill>
                  <a:noFill/>
                </a:uFill>
                <a:hlinkClick r:id="rId4">
                  <a:extLst>
                    <a:ext uri="{A12FA001-AC4F-418D-AE19-62706E023703}">
                      <ahyp:hlinkClr val="tx"/>
                    </a:ext>
                  </a:extLst>
                </a:hlinkClick>
              </a:rPr>
              <a:t>M-type asteroid</a:t>
            </a:r>
            <a:r>
              <a:rPr b="1" lang="en" sz="1100">
                <a:solidFill>
                  <a:srgbClr val="202122"/>
                </a:solidFill>
                <a:highlight>
                  <a:srgbClr val="FFFFFF"/>
                </a:highlight>
              </a:rPr>
              <a:t> (metal type) of the 9 metal asteroids we have discovered, and </a:t>
            </a:r>
            <a:r>
              <a:rPr b="1" i="1" lang="en" sz="1100">
                <a:solidFill>
                  <a:srgbClr val="202122"/>
                </a:solidFill>
                <a:highlight>
                  <a:srgbClr val="FFFFFF"/>
                </a:highlight>
              </a:rPr>
              <a:t>may be</a:t>
            </a:r>
            <a:r>
              <a:rPr b="1" lang="en" sz="1100">
                <a:solidFill>
                  <a:srgbClr val="202122"/>
                </a:solidFill>
                <a:highlight>
                  <a:srgbClr val="FFFFFF"/>
                </a:highlight>
              </a:rPr>
              <a:t> an exposed </a:t>
            </a:r>
            <a:r>
              <a:rPr b="1" lang="en" sz="1100">
                <a:solidFill>
                  <a:srgbClr val="3366CC"/>
                </a:solidFill>
                <a:highlight>
                  <a:srgbClr val="FFFFFF"/>
                </a:highlight>
                <a:uFill>
                  <a:noFill/>
                </a:uFill>
                <a:hlinkClick r:id="rId5">
                  <a:extLst>
                    <a:ext uri="{A12FA001-AC4F-418D-AE19-62706E023703}">
                      <ahyp:hlinkClr val="tx"/>
                    </a:ext>
                  </a:extLst>
                </a:hlinkClick>
              </a:rPr>
              <a:t>iron core</a:t>
            </a:r>
            <a:r>
              <a:rPr b="1" lang="en" sz="1100">
                <a:solidFill>
                  <a:srgbClr val="202122"/>
                </a:solidFill>
                <a:highlight>
                  <a:srgbClr val="FFFFFF"/>
                </a:highlight>
              </a:rPr>
              <a:t> of a </a:t>
            </a:r>
            <a:r>
              <a:rPr b="1" lang="en" sz="1100">
                <a:solidFill>
                  <a:srgbClr val="3366CC"/>
                </a:solidFill>
                <a:highlight>
                  <a:srgbClr val="FFFFFF"/>
                </a:highlight>
                <a:uFill>
                  <a:noFill/>
                </a:uFill>
                <a:hlinkClick r:id="rId6">
                  <a:extLst>
                    <a:ext uri="{A12FA001-AC4F-418D-AE19-62706E023703}">
                      <ahyp:hlinkClr val="tx"/>
                    </a:ext>
                  </a:extLst>
                </a:hlinkClick>
              </a:rPr>
              <a:t>protoplanet</a:t>
            </a:r>
            <a:r>
              <a:rPr b="1" lang="en" sz="1100">
                <a:solidFill>
                  <a:srgbClr val="202122"/>
                </a:solidFill>
                <a:highlight>
                  <a:srgbClr val="FFFFFF"/>
                </a:highlight>
              </a:rPr>
              <a:t> (Vesta is a protoplanet), the remnant of a violent collision with another object that stripped off its </a:t>
            </a:r>
            <a:r>
              <a:rPr b="1" lang="en" sz="1100">
                <a:solidFill>
                  <a:srgbClr val="3366CC"/>
                </a:solidFill>
                <a:highlight>
                  <a:srgbClr val="FFFFFF"/>
                </a:highlight>
                <a:uFill>
                  <a:noFill/>
                </a:uFill>
                <a:hlinkClick r:id="rId7">
                  <a:extLst>
                    <a:ext uri="{A12FA001-AC4F-418D-AE19-62706E023703}">
                      <ahyp:hlinkClr val="tx"/>
                    </a:ext>
                  </a:extLst>
                </a:hlinkClick>
              </a:rPr>
              <a:t>mantle</a:t>
            </a:r>
            <a:r>
              <a:rPr b="1" lang="en" sz="1100">
                <a:solidFill>
                  <a:srgbClr val="202122"/>
                </a:solidFill>
                <a:highlight>
                  <a:srgbClr val="FFFFFF"/>
                </a:highlight>
              </a:rPr>
              <a:t> and </a:t>
            </a:r>
            <a:r>
              <a:rPr b="1" lang="en" sz="1100">
                <a:solidFill>
                  <a:srgbClr val="3366CC"/>
                </a:solidFill>
                <a:highlight>
                  <a:srgbClr val="FFFFFF"/>
                </a:highlight>
                <a:uFill>
                  <a:noFill/>
                </a:uFill>
                <a:hlinkClick r:id="rId8">
                  <a:extLst>
                    <a:ext uri="{A12FA001-AC4F-418D-AE19-62706E023703}">
                      <ahyp:hlinkClr val="tx"/>
                    </a:ext>
                  </a:extLst>
                </a:hlinkClick>
              </a:rPr>
              <a:t>crust</a:t>
            </a:r>
            <a:r>
              <a:rPr b="1" lang="en" sz="1100">
                <a:solidFill>
                  <a:srgbClr val="202122"/>
                </a:solidFill>
                <a:highlight>
                  <a:srgbClr val="FFFFFF"/>
                </a:highlight>
              </a:rPr>
              <a:t>. Psyche contains about one percent of the entire mass of the </a:t>
            </a:r>
            <a:r>
              <a:rPr b="1" lang="en" sz="1100">
                <a:solidFill>
                  <a:srgbClr val="202122"/>
                </a:solidFill>
                <a:highlight>
                  <a:srgbClr val="FFFFFF"/>
                </a:highlight>
                <a:uFill>
                  <a:noFill/>
                </a:uFill>
                <a:hlinkClick r:id="rId9">
                  <a:extLst>
                    <a:ext uri="{A12FA001-AC4F-418D-AE19-62706E023703}">
                      <ahyp:hlinkClr val="tx"/>
                    </a:ext>
                  </a:extLst>
                </a:hlinkClick>
              </a:rPr>
              <a:t>asteroid belt</a:t>
            </a:r>
            <a:r>
              <a:rPr b="1" lang="en" sz="1100">
                <a:solidFill>
                  <a:srgbClr val="202122"/>
                </a:solidFill>
                <a:highlight>
                  <a:srgbClr val="FFFFFF"/>
                </a:highlight>
              </a:rPr>
              <a:t> which consists of ~1.5 million asteroids.</a:t>
            </a:r>
            <a:endParaRPr b="1" sz="1100">
              <a:solidFill>
                <a:srgbClr val="202122"/>
              </a:solidFill>
              <a:highlight>
                <a:srgbClr val="FFFFFF"/>
              </a:highlight>
            </a:endParaRPr>
          </a:p>
          <a:p>
            <a:pPr indent="-298450" lvl="0" marL="4572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uFill>
                  <a:noFill/>
                </a:uFill>
                <a:hlinkClick r:id="rId10">
                  <a:extLst>
                    <a:ext uri="{A12FA001-AC4F-418D-AE19-62706E023703}">
                      <ahyp:hlinkClr val="tx"/>
                    </a:ext>
                  </a:extLst>
                </a:hlinkClick>
              </a:rPr>
              <a:t>Psyche rotates once every 4.2 hours</a:t>
            </a:r>
            <a:r>
              <a:rPr b="1" lang="en" sz="1100">
                <a:solidFill>
                  <a:srgbClr val="202122"/>
                </a:solidFill>
                <a:highlight>
                  <a:srgbClr val="FFFFFF"/>
                </a:highlight>
              </a:rPr>
              <a:t> vertically, not horizontally.</a:t>
            </a:r>
            <a:endParaRPr sz="1050">
              <a:solidFill>
                <a:srgbClr val="202122"/>
              </a:solidFill>
              <a:highlight>
                <a:schemeClr val="lt1"/>
              </a:highlight>
            </a:endParaRPr>
          </a:p>
          <a:p>
            <a:pPr indent="0" lvl="0" marL="457200" rtl="0" algn="l">
              <a:lnSpc>
                <a:spcPct val="100000"/>
              </a:lnSpc>
              <a:spcBef>
                <a:spcPts val="0"/>
              </a:spcBef>
              <a:spcAft>
                <a:spcPts val="0"/>
              </a:spcAft>
              <a:buNone/>
            </a:pPr>
            <a:r>
              <a:t/>
            </a:r>
            <a:endParaRPr sz="1050">
              <a:solidFill>
                <a:srgbClr val="202122"/>
              </a:solidFill>
              <a:highlight>
                <a:schemeClr val="lt1"/>
              </a:highlight>
            </a:endParaRPr>
          </a:p>
          <a:p>
            <a:pPr indent="-298450" lvl="0" marL="457200" rtl="0" algn="l">
              <a:lnSpc>
                <a:spcPct val="100000"/>
              </a:lnSpc>
              <a:spcBef>
                <a:spcPts val="0"/>
              </a:spcBef>
              <a:spcAft>
                <a:spcPts val="0"/>
              </a:spcAft>
              <a:buSzPts val="1100"/>
              <a:buChar char="●"/>
            </a:pPr>
            <a:r>
              <a:rPr b="1" lang="en" sz="1100">
                <a:solidFill>
                  <a:srgbClr val="202122"/>
                </a:solidFill>
                <a:highlight>
                  <a:srgbClr val="FFFFFF"/>
                </a:highlight>
              </a:rPr>
              <a:t>Radar observations of the asteroid from Earth indicate an iron–nickel composition.</a:t>
            </a:r>
            <a:endParaRPr b="1" sz="1100">
              <a:solidFill>
                <a:srgbClr val="202122"/>
              </a:solidFill>
              <a:highlight>
                <a:srgbClr val="FFFFFF"/>
              </a:highlight>
            </a:endParaRPr>
          </a:p>
          <a:p>
            <a:pPr indent="-298450" lvl="0" marL="4572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Psyche composition could be:</a:t>
            </a:r>
            <a:endParaRPr b="1" sz="1100">
              <a:solidFill>
                <a:srgbClr val="202122"/>
              </a:solidFill>
              <a:highlight>
                <a:srgbClr val="FFFFFF"/>
              </a:highlight>
            </a:endParaRPr>
          </a:p>
          <a:p>
            <a:pPr indent="-298450" lvl="1" marL="9144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A mixed metal and silicate world</a:t>
            </a:r>
            <a:endParaRPr b="1" sz="1100">
              <a:solidFill>
                <a:srgbClr val="202122"/>
              </a:solidFill>
              <a:highlight>
                <a:srgbClr val="FFFFFF"/>
              </a:highlight>
            </a:endParaRPr>
          </a:p>
          <a:p>
            <a:pPr indent="-298450" lvl="1" marL="9144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A metal core of a protoplanet</a:t>
            </a:r>
            <a:endParaRPr b="1" sz="1100">
              <a:solidFill>
                <a:srgbClr val="202122"/>
              </a:solidFill>
              <a:highlight>
                <a:srgbClr val="FFFFFF"/>
              </a:highlight>
            </a:endParaRPr>
          </a:p>
          <a:p>
            <a:pPr indent="-298450" lvl="1" marL="9144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A differentiated world with a regolith composition, peppered with localized regions of high metal concentrations</a:t>
            </a:r>
            <a:endParaRPr b="1" sz="1100">
              <a:solidFill>
                <a:srgbClr val="202122"/>
              </a:solidFill>
              <a:highlight>
                <a:srgbClr val="FFFFFF"/>
              </a:highlight>
            </a:endParaRPr>
          </a:p>
          <a:p>
            <a:pPr indent="-298450" lvl="1" marL="914400" rtl="0" algn="l">
              <a:lnSpc>
                <a:spcPct val="100000"/>
              </a:lnSpc>
              <a:spcBef>
                <a:spcPts val="1000"/>
              </a:spcBef>
              <a:spcAft>
                <a:spcPts val="0"/>
              </a:spcAft>
              <a:buClr>
                <a:srgbClr val="202122"/>
              </a:buClr>
              <a:buSzPts val="1100"/>
              <a:buChar char="○"/>
            </a:pPr>
            <a:r>
              <a:rPr b="1" lang="en" sz="1100">
                <a:solidFill>
                  <a:schemeClr val="dk1"/>
                </a:solidFill>
              </a:rPr>
              <a:t>A world where the sun has possibly changed the iron into a different metal</a:t>
            </a:r>
            <a:endParaRPr b="1" sz="1100">
              <a:solidFill>
                <a:srgbClr val="202122"/>
              </a:solidFill>
              <a:highlight>
                <a:srgbClr val="FFFFFF"/>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686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Where is Psyche?</a:t>
            </a:r>
            <a:endParaRPr b="1" sz="3020">
              <a:solidFill>
                <a:srgbClr val="FF0000"/>
              </a:solidFill>
            </a:endParaRPr>
          </a:p>
        </p:txBody>
      </p:sp>
      <p:pic>
        <p:nvPicPr>
          <p:cNvPr id="89" name="Google Shape;89;p18"/>
          <p:cNvPicPr preferRelativeResize="0"/>
          <p:nvPr/>
        </p:nvPicPr>
        <p:blipFill>
          <a:blip r:embed="rId3">
            <a:alphaModFix/>
          </a:blip>
          <a:stretch>
            <a:fillRect/>
          </a:stretch>
        </p:blipFill>
        <p:spPr>
          <a:xfrm>
            <a:off x="1783250" y="641350"/>
            <a:ext cx="5577476" cy="45021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922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120">
                <a:solidFill>
                  <a:srgbClr val="FF0000"/>
                </a:solidFill>
              </a:rPr>
              <a:t>Temperature of Psyche</a:t>
            </a:r>
            <a:endParaRPr b="1" sz="3120">
              <a:solidFill>
                <a:srgbClr val="FF0000"/>
              </a:solidFill>
            </a:endParaRPr>
          </a:p>
        </p:txBody>
      </p:sp>
      <p:pic>
        <p:nvPicPr>
          <p:cNvPr id="95" name="Google Shape;95;p19"/>
          <p:cNvPicPr preferRelativeResize="0"/>
          <p:nvPr/>
        </p:nvPicPr>
        <p:blipFill>
          <a:blip r:embed="rId3">
            <a:alphaModFix/>
          </a:blip>
          <a:stretch>
            <a:fillRect/>
          </a:stretch>
        </p:blipFill>
        <p:spPr>
          <a:xfrm>
            <a:off x="1972725" y="664900"/>
            <a:ext cx="5091750" cy="3904675"/>
          </a:xfrm>
          <a:prstGeom prst="rect">
            <a:avLst/>
          </a:prstGeom>
          <a:noFill/>
          <a:ln>
            <a:noFill/>
          </a:ln>
        </p:spPr>
      </p:pic>
      <p:sp>
        <p:nvSpPr>
          <p:cNvPr id="96" name="Google Shape;96;p19"/>
          <p:cNvSpPr txBox="1"/>
          <p:nvPr/>
        </p:nvSpPr>
        <p:spPr>
          <a:xfrm>
            <a:off x="682150" y="100"/>
            <a:ext cx="1474200" cy="51435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262628"/>
                </a:solidFill>
                <a:highlight>
                  <a:srgbClr val="FFFFFF"/>
                </a:highlight>
              </a:rPr>
              <a:t>De Kleer and Cambioni, together with co-author Michael Shepard of Bloomsburg University in Pennsylvania, took advantage of the Atacama Large Millimeter/submillimeter Array (ALMA) in Chile, which became fully operational in 2013, to obtain such data. The array of 66 radio telescopes enabled the team to map the thermal emissions from Psyche's entire surface at a resolution of 30 km (where each pixel is 30 km by 30 km) and generate an image of the asteroid composed of about 50 pixels.</a:t>
            </a:r>
            <a:endParaRPr b="1" sz="1300"/>
          </a:p>
        </p:txBody>
      </p:sp>
      <p:sp>
        <p:nvSpPr>
          <p:cNvPr id="97" name="Google Shape;97;p19"/>
          <p:cNvSpPr txBox="1"/>
          <p:nvPr/>
        </p:nvSpPr>
        <p:spPr>
          <a:xfrm>
            <a:off x="6774375" y="100"/>
            <a:ext cx="1670100" cy="37398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262628"/>
                </a:solidFill>
                <a:highlight>
                  <a:srgbClr val="FFFFFF"/>
                </a:highlight>
              </a:rPr>
              <a:t>This was possible because ALMA observed Psyche at millimeter wavelengths, which are longer (ranging from 1 to 10 mm) than the infrared wavelengths (typically between 5 and 30 µm). The use of longer wavelengths allowed the researchers to combine the data collected from the 66 telescopes to create a much larger effective telescope; the larger a telescope, the higher the resolution of the images it produces.</a:t>
            </a:r>
            <a:endParaRPr b="1" sz="13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311700" y="608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920">
                <a:solidFill>
                  <a:srgbClr val="FF0000"/>
                </a:solidFill>
              </a:rPr>
              <a:t>Shape and Size of 16 Psyche</a:t>
            </a:r>
            <a:endParaRPr b="1" sz="2920">
              <a:solidFill>
                <a:srgbClr val="FF0000"/>
              </a:solidFill>
            </a:endParaRPr>
          </a:p>
        </p:txBody>
      </p:sp>
      <p:pic>
        <p:nvPicPr>
          <p:cNvPr id="103" name="Google Shape;103;p20"/>
          <p:cNvPicPr preferRelativeResize="0"/>
          <p:nvPr/>
        </p:nvPicPr>
        <p:blipFill>
          <a:blip r:embed="rId3">
            <a:alphaModFix/>
          </a:blip>
          <a:stretch>
            <a:fillRect/>
          </a:stretch>
        </p:blipFill>
        <p:spPr>
          <a:xfrm>
            <a:off x="2761163" y="633550"/>
            <a:ext cx="3732373" cy="4509950"/>
          </a:xfrm>
          <a:prstGeom prst="rect">
            <a:avLst/>
          </a:prstGeom>
          <a:noFill/>
          <a:ln>
            <a:noFill/>
          </a:ln>
        </p:spPr>
      </p:pic>
      <p:sp>
        <p:nvSpPr>
          <p:cNvPr id="104" name="Google Shape;104;p20"/>
          <p:cNvSpPr txBox="1"/>
          <p:nvPr/>
        </p:nvSpPr>
        <p:spPr>
          <a:xfrm>
            <a:off x="6570500" y="1887725"/>
            <a:ext cx="1897500" cy="4410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1"/>
                </a:solidFill>
              </a:rPr>
              <a:t>We live(d) here!</a:t>
            </a:r>
            <a:endParaRPr b="1" sz="1600">
              <a:solidFill>
                <a:schemeClr val="dk1"/>
              </a:solidFill>
            </a:endParaRPr>
          </a:p>
        </p:txBody>
      </p:sp>
      <p:cxnSp>
        <p:nvCxnSpPr>
          <p:cNvPr id="105" name="Google Shape;105;p20"/>
          <p:cNvCxnSpPr/>
          <p:nvPr/>
        </p:nvCxnSpPr>
        <p:spPr>
          <a:xfrm flipH="1">
            <a:off x="5439500" y="2251250"/>
            <a:ext cx="2188500" cy="953700"/>
          </a:xfrm>
          <a:prstGeom prst="straightConnector1">
            <a:avLst/>
          </a:prstGeom>
          <a:noFill/>
          <a:ln cap="flat" cmpd="sng" w="9525">
            <a:solidFill>
              <a:srgbClr val="FFFF00"/>
            </a:solidFill>
            <a:prstDash val="solid"/>
            <a:round/>
            <a:headEnd len="med" w="med" type="none"/>
            <a:tailEnd len="med" w="med" type="triangle"/>
          </a:ln>
        </p:spPr>
      </p:cxnSp>
      <p:sp>
        <p:nvSpPr>
          <p:cNvPr id="106" name="Google Shape;106;p20"/>
          <p:cNvSpPr txBox="1"/>
          <p:nvPr/>
        </p:nvSpPr>
        <p:spPr>
          <a:xfrm>
            <a:off x="697825" y="647700"/>
            <a:ext cx="1952400" cy="38481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202122"/>
                </a:solidFill>
                <a:highlight>
                  <a:srgbClr val="FFFFFF"/>
                </a:highlight>
              </a:rPr>
              <a:t>The most recent models show that Psyche has a shape consistent with a </a:t>
            </a:r>
            <a:r>
              <a:rPr b="1" lang="en">
                <a:solidFill>
                  <a:srgbClr val="3366CC"/>
                </a:solidFill>
                <a:highlight>
                  <a:srgbClr val="FFFFFF"/>
                </a:highlight>
                <a:uFill>
                  <a:noFill/>
                </a:uFill>
                <a:hlinkClick r:id="rId4">
                  <a:extLst>
                    <a:ext uri="{A12FA001-AC4F-418D-AE19-62706E023703}">
                      <ahyp:hlinkClr val="tx"/>
                    </a:ext>
                  </a:extLst>
                </a:hlinkClick>
              </a:rPr>
              <a:t>Jacobi ellipsoid</a:t>
            </a:r>
            <a:r>
              <a:rPr b="1" lang="en">
                <a:solidFill>
                  <a:srgbClr val="202122"/>
                </a:solidFill>
                <a:highlight>
                  <a:srgbClr val="FFFFFF"/>
                </a:highlight>
              </a:rPr>
              <a:t> and dimensions within a few km of 278 km (173 mi)  x 238 km (148 mi) x 171 km (106 mi). </a:t>
            </a:r>
            <a:endParaRPr b="1">
              <a:solidFill>
                <a:srgbClr val="202122"/>
              </a:solidFill>
              <a:highlight>
                <a:srgbClr val="FFFFFF"/>
              </a:highlight>
            </a:endParaRPr>
          </a:p>
          <a:p>
            <a:pPr indent="0" lvl="0" marL="0" rtl="0" algn="l">
              <a:spcBef>
                <a:spcPts val="0"/>
              </a:spcBef>
              <a:spcAft>
                <a:spcPts val="0"/>
              </a:spcAft>
              <a:buNone/>
            </a:pPr>
            <a:r>
              <a:t/>
            </a:r>
            <a:endParaRPr b="1">
              <a:solidFill>
                <a:srgbClr val="202122"/>
              </a:solidFill>
              <a:highlight>
                <a:srgbClr val="FFFFFF"/>
              </a:highlight>
            </a:endParaRPr>
          </a:p>
          <a:p>
            <a:pPr indent="0" lvl="0" marL="0" rtl="0" algn="l">
              <a:spcBef>
                <a:spcPts val="0"/>
              </a:spcBef>
              <a:spcAft>
                <a:spcPts val="0"/>
              </a:spcAft>
              <a:buNone/>
            </a:pPr>
            <a:r>
              <a:rPr b="1" lang="en">
                <a:solidFill>
                  <a:srgbClr val="202122"/>
                </a:solidFill>
                <a:highlight>
                  <a:srgbClr val="FFFFFF"/>
                </a:highlight>
              </a:rPr>
              <a:t>Professor Lindy says she is going with Psyche looking like a potato since that encompasses various shapes!</a:t>
            </a:r>
            <a:endParaRPr b="1">
              <a:solidFill>
                <a:srgbClr val="202122"/>
              </a:solidFill>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21" title="NASA_PSYCHE_MISSION_AUGUST_2023_1980x1200.mkv">
            <a:hlinkClick r:id="rId3"/>
          </p:cNvPr>
          <p:cNvPicPr preferRelativeResize="0"/>
          <p:nvPr/>
        </p:nvPicPr>
        <p:blipFill>
          <a:blip r:embed="rId4">
            <a:alphaModFix/>
          </a:blip>
          <a:stretch>
            <a:fillRect/>
          </a:stretch>
        </p:blipFill>
        <p:spPr>
          <a:xfrm>
            <a:off x="1601010" y="636725"/>
            <a:ext cx="5941991" cy="4456500"/>
          </a:xfrm>
          <a:prstGeom prst="rect">
            <a:avLst/>
          </a:prstGeom>
          <a:noFill/>
          <a:ln>
            <a:noFill/>
          </a:ln>
        </p:spPr>
      </p:pic>
      <p:sp>
        <p:nvSpPr>
          <p:cNvPr id="112" name="Google Shape;112;p21"/>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a:t>
            </a:r>
            <a:r>
              <a:rPr b="1" lang="en" sz="3020">
                <a:solidFill>
                  <a:srgbClr val="FF0000"/>
                </a:solidFill>
              </a:rPr>
              <a:t>Psyche Mission</a:t>
            </a:r>
            <a:endParaRPr b="1" sz="302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Psyche Spacecraft Mission</a:t>
            </a:r>
            <a:endParaRPr b="1" sz="3020">
              <a:solidFill>
                <a:srgbClr val="FF0000"/>
              </a:solidFill>
            </a:endParaRPr>
          </a:p>
        </p:txBody>
      </p:sp>
      <p:sp>
        <p:nvSpPr>
          <p:cNvPr id="118" name="Google Shape;118;p22"/>
          <p:cNvSpPr txBox="1"/>
          <p:nvPr>
            <p:ph idx="1" type="body"/>
          </p:nvPr>
        </p:nvSpPr>
        <p:spPr>
          <a:xfrm>
            <a:off x="682150" y="636725"/>
            <a:ext cx="7785900" cy="450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solidFill>
                  <a:schemeClr val="dk1"/>
                </a:solidFill>
              </a:rPr>
              <a:t>The NASA Psyche mission is a robotic space mission launched by NASA to explore a unique metallic asteroid named 16 Psyche which is located in the farthest part of the asteroid belt between Mars and Jupiter. The d</a:t>
            </a:r>
            <a:r>
              <a:rPr b="1" lang="en" sz="1400">
                <a:solidFill>
                  <a:schemeClr val="dk1"/>
                </a:solidFill>
              </a:rPr>
              <a:t>istance to travel to Psyche is About 2.2 billion miles (3.6 billion kilometers) and will take about 5.8 years. The spacecraft will get a gravitational boost by passing closely by Mars in 2026.</a:t>
            </a:r>
            <a:endParaRPr b="1" sz="1400">
              <a:solidFill>
                <a:schemeClr val="dk1"/>
              </a:solidFill>
            </a:endParaRPr>
          </a:p>
          <a:p>
            <a:pPr indent="0" lvl="0" marL="0" rtl="0" algn="l">
              <a:lnSpc>
                <a:spcPct val="100000"/>
              </a:lnSpc>
              <a:spcBef>
                <a:spcPts val="1200"/>
              </a:spcBef>
              <a:spcAft>
                <a:spcPts val="0"/>
              </a:spcAft>
              <a:buNone/>
            </a:pPr>
            <a:r>
              <a:rPr b="1" lang="en" sz="1400">
                <a:solidFill>
                  <a:schemeClr val="dk1"/>
                </a:solidFill>
              </a:rPr>
              <a:t>16 Psyche is of particular interest because it is believed to be mostly composed of metal, primarily iron and nickel, making it distinct from the more common rocky or carbon-rich asteroids. </a:t>
            </a:r>
            <a:endParaRPr b="1" sz="1400">
              <a:solidFill>
                <a:schemeClr val="dk1"/>
              </a:solidFill>
            </a:endParaRPr>
          </a:p>
          <a:p>
            <a:pPr indent="0" lvl="0" marL="0" rtl="0" algn="l">
              <a:lnSpc>
                <a:spcPct val="100000"/>
              </a:lnSpc>
              <a:spcBef>
                <a:spcPts val="1200"/>
              </a:spcBef>
              <a:spcAft>
                <a:spcPts val="0"/>
              </a:spcAft>
              <a:buNone/>
            </a:pPr>
            <a:r>
              <a:rPr b="1" lang="en" sz="1400">
                <a:solidFill>
                  <a:schemeClr val="dk1"/>
                </a:solidFill>
              </a:rPr>
              <a:t>The primary scientific objectives of the Psyche mission are to:</a:t>
            </a:r>
            <a:endParaRPr b="1" sz="1400">
              <a:solidFill>
                <a:schemeClr val="dk1"/>
              </a:solidFill>
            </a:endParaRPr>
          </a:p>
          <a:p>
            <a:pPr indent="-317500" lvl="0" marL="457200" rtl="0" algn="l">
              <a:lnSpc>
                <a:spcPct val="100000"/>
              </a:lnSpc>
              <a:spcBef>
                <a:spcPts val="1200"/>
              </a:spcBef>
              <a:spcAft>
                <a:spcPts val="0"/>
              </a:spcAft>
              <a:buClr>
                <a:schemeClr val="dk1"/>
              </a:buClr>
              <a:buSzPts val="1400"/>
              <a:buAutoNum type="arabicPeriod"/>
            </a:pPr>
            <a:r>
              <a:rPr b="1" lang="en" sz="1400">
                <a:solidFill>
                  <a:schemeClr val="dk1"/>
                </a:solidFill>
              </a:rPr>
              <a:t>Determine the asteroid's composition, including its elemental and mineralogical makeup.</a:t>
            </a:r>
            <a:endParaRPr b="1" sz="1400">
              <a:solidFill>
                <a:schemeClr val="dk1"/>
              </a:solidFill>
            </a:endParaRPr>
          </a:p>
          <a:p>
            <a:pPr indent="-317500" lvl="0" marL="457200" rtl="0" algn="l">
              <a:lnSpc>
                <a:spcPct val="100000"/>
              </a:lnSpc>
              <a:spcBef>
                <a:spcPts val="1000"/>
              </a:spcBef>
              <a:spcAft>
                <a:spcPts val="0"/>
              </a:spcAft>
              <a:buClr>
                <a:schemeClr val="dk1"/>
              </a:buClr>
              <a:buSzPts val="1400"/>
              <a:buAutoNum type="arabicPeriod"/>
            </a:pPr>
            <a:r>
              <a:rPr b="1" lang="en" sz="1400">
                <a:solidFill>
                  <a:schemeClr val="dk1"/>
                </a:solidFill>
              </a:rPr>
              <a:t>Study the asteroid's interior structure and investigate whether it has a metallic core.</a:t>
            </a:r>
            <a:endParaRPr b="1" sz="1400">
              <a:solidFill>
                <a:schemeClr val="dk1"/>
              </a:solidFill>
            </a:endParaRPr>
          </a:p>
          <a:p>
            <a:pPr indent="-317500" lvl="0" marL="457200" rtl="0" algn="l">
              <a:lnSpc>
                <a:spcPct val="100000"/>
              </a:lnSpc>
              <a:spcBef>
                <a:spcPts val="1000"/>
              </a:spcBef>
              <a:spcAft>
                <a:spcPts val="0"/>
              </a:spcAft>
              <a:buClr>
                <a:schemeClr val="dk1"/>
              </a:buClr>
              <a:buSzPts val="1400"/>
              <a:buAutoNum type="arabicPeriod"/>
            </a:pPr>
            <a:r>
              <a:rPr b="1" lang="en" sz="1400">
                <a:solidFill>
                  <a:schemeClr val="dk1"/>
                </a:solidFill>
              </a:rPr>
              <a:t>Explore the asteroid's history and formation processes, shedding light on the early solar system.</a:t>
            </a:r>
            <a:endParaRPr b="1" sz="1400">
              <a:solidFill>
                <a:schemeClr val="dk1"/>
              </a:solidFill>
            </a:endParaRPr>
          </a:p>
          <a:p>
            <a:pPr indent="-317500" lvl="0" marL="457200" rtl="0" algn="l">
              <a:lnSpc>
                <a:spcPct val="100000"/>
              </a:lnSpc>
              <a:spcBef>
                <a:spcPts val="1000"/>
              </a:spcBef>
              <a:spcAft>
                <a:spcPts val="0"/>
              </a:spcAft>
              <a:buClr>
                <a:schemeClr val="dk1"/>
              </a:buClr>
              <a:buSzPts val="1400"/>
              <a:buAutoNum type="arabicPeriod"/>
            </a:pPr>
            <a:r>
              <a:rPr b="1" lang="en" sz="1400">
                <a:solidFill>
                  <a:schemeClr val="dk1"/>
                </a:solidFill>
              </a:rPr>
              <a:t>Understand the early building blocks of planetary bodies and the potential role of metallic asteroids in the formation of planets.</a:t>
            </a:r>
            <a:endParaRPr b="1" sz="1400">
              <a:solidFill>
                <a:schemeClr val="dk1"/>
              </a:solidFill>
            </a:endParaRPr>
          </a:p>
          <a:p>
            <a:pPr indent="0" lvl="0" marL="0" rtl="0" algn="l">
              <a:lnSpc>
                <a:spcPct val="100000"/>
              </a:lnSpc>
              <a:spcBef>
                <a:spcPts val="1000"/>
              </a:spcBef>
              <a:spcAft>
                <a:spcPts val="1200"/>
              </a:spcAft>
              <a:buNone/>
            </a:pPr>
            <a:r>
              <a:t/>
            </a:r>
            <a:endParaRPr sz="19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Psyche Spacecraft FAQS</a:t>
            </a:r>
            <a:endParaRPr b="1" sz="3020">
              <a:solidFill>
                <a:srgbClr val="FF0000"/>
              </a:solidFill>
            </a:endParaRPr>
          </a:p>
        </p:txBody>
      </p:sp>
      <p:sp>
        <p:nvSpPr>
          <p:cNvPr id="124" name="Google Shape;124;p23"/>
          <p:cNvSpPr txBox="1"/>
          <p:nvPr/>
        </p:nvSpPr>
        <p:spPr>
          <a:xfrm>
            <a:off x="689975" y="666450"/>
            <a:ext cx="7762200" cy="45087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1000"/>
              </a:spcBef>
              <a:spcAft>
                <a:spcPts val="0"/>
              </a:spcAft>
              <a:buSzPts val="1500"/>
              <a:buChar char="●"/>
            </a:pPr>
            <a:r>
              <a:rPr b="1" lang="en" sz="1500">
                <a:solidFill>
                  <a:schemeClr val="dk1"/>
                </a:solidFill>
              </a:rPr>
              <a:t>The Psyche mission is a collaborative effort involving multiple institutions and organizations, including NASA's JPL, Arizona State University, and other research institutions. The Psyche spacecraft was built by NASA's Jet Propulsion Laboratory (JPL) in Pasadena, California.</a:t>
            </a:r>
            <a:endParaRPr b="1" sz="1500">
              <a:solidFill>
                <a:schemeClr val="dk1"/>
              </a:solidFill>
            </a:endParaRPr>
          </a:p>
          <a:p>
            <a:pPr indent="-323850" lvl="0" marL="457200" rtl="0" algn="l">
              <a:lnSpc>
                <a:spcPct val="115000"/>
              </a:lnSpc>
              <a:spcBef>
                <a:spcPts val="1000"/>
              </a:spcBef>
              <a:spcAft>
                <a:spcPts val="0"/>
              </a:spcAft>
              <a:buSzPts val="1500"/>
              <a:buChar char="●"/>
            </a:pPr>
            <a:r>
              <a:rPr b="1" lang="en" sz="1500"/>
              <a:t>Mission approved January 4, 2017</a:t>
            </a:r>
            <a:endParaRPr b="1" sz="1500"/>
          </a:p>
          <a:p>
            <a:pPr indent="-323850" lvl="0" marL="457200" rtl="0" algn="l">
              <a:lnSpc>
                <a:spcPct val="115000"/>
              </a:lnSpc>
              <a:spcBef>
                <a:spcPts val="1000"/>
              </a:spcBef>
              <a:spcAft>
                <a:spcPts val="0"/>
              </a:spcAft>
              <a:buSzPts val="1500"/>
              <a:buChar char="●"/>
            </a:pPr>
            <a:r>
              <a:rPr b="1" lang="en" sz="1500"/>
              <a:t>Mission cost expected to be ~ 1.2 billion dollars</a:t>
            </a:r>
            <a:endParaRPr b="1" sz="1500"/>
          </a:p>
          <a:p>
            <a:pPr indent="-323850" lvl="0" marL="457200" rtl="0" algn="l">
              <a:lnSpc>
                <a:spcPct val="115000"/>
              </a:lnSpc>
              <a:spcBef>
                <a:spcPts val="1000"/>
              </a:spcBef>
              <a:spcAft>
                <a:spcPts val="0"/>
              </a:spcAft>
              <a:buSzPts val="1500"/>
              <a:buChar char="●"/>
            </a:pPr>
            <a:r>
              <a:rPr b="1" lang="en" sz="1500"/>
              <a:t>SpaceX was paid 131 million for the launch</a:t>
            </a:r>
            <a:endParaRPr b="1" sz="1500"/>
          </a:p>
          <a:p>
            <a:pPr indent="-323850" lvl="0" marL="457200" rtl="0" algn="l">
              <a:lnSpc>
                <a:spcPct val="115000"/>
              </a:lnSpc>
              <a:spcBef>
                <a:spcPts val="1000"/>
              </a:spcBef>
              <a:spcAft>
                <a:spcPts val="0"/>
              </a:spcAft>
              <a:buSzPts val="1500"/>
              <a:buChar char="●"/>
            </a:pPr>
            <a:r>
              <a:rPr b="1" lang="en" sz="1500">
                <a:solidFill>
                  <a:schemeClr val="dk1"/>
                </a:solidFill>
              </a:rPr>
              <a:t>The Psyche spacecraft was launched atop a SpaceX Falcon Heavy rocket from Kennedy Space Center Pad 39A in Florida at 10:19 AM EDT on Friday, the 13th of October, 2023.</a:t>
            </a:r>
            <a:endParaRPr b="1" sz="1500">
              <a:solidFill>
                <a:schemeClr val="dk1"/>
              </a:solidFill>
            </a:endParaRPr>
          </a:p>
          <a:p>
            <a:pPr indent="-323850" lvl="0" marL="457200" rtl="0" algn="l">
              <a:lnSpc>
                <a:spcPct val="115000"/>
              </a:lnSpc>
              <a:spcBef>
                <a:spcPts val="1000"/>
              </a:spcBef>
              <a:spcAft>
                <a:spcPts val="1000"/>
              </a:spcAft>
              <a:buSzPts val="1500"/>
              <a:buChar char="●"/>
            </a:pPr>
            <a:r>
              <a:rPr b="1" lang="en" sz="1500">
                <a:solidFill>
                  <a:schemeClr val="dk1"/>
                </a:solidFill>
              </a:rPr>
              <a:t>This is the first time the SpaceX Falcon Heavy rocket was used for a NASA mission. Both side boosters have been successfully flown 3X before. NASA has approved of this reusability. Both side boosters landed successfully back at Kennedy Space Center. The center booster was expendable.</a:t>
            </a:r>
            <a:endParaRPr sz="1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Scientific Instruments Aboard</a:t>
            </a:r>
            <a:endParaRPr b="1" sz="3020">
              <a:solidFill>
                <a:srgbClr val="FF0000"/>
              </a:solidFill>
            </a:endParaRPr>
          </a:p>
        </p:txBody>
      </p:sp>
      <p:sp>
        <p:nvSpPr>
          <p:cNvPr id="130" name="Google Shape;130;p24"/>
          <p:cNvSpPr txBox="1"/>
          <p:nvPr>
            <p:ph idx="1" type="body"/>
          </p:nvPr>
        </p:nvSpPr>
        <p:spPr>
          <a:xfrm>
            <a:off x="682150" y="636725"/>
            <a:ext cx="7778100" cy="378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rPr>
              <a:t>Psyche’s </a:t>
            </a:r>
            <a:r>
              <a:rPr b="1" lang="en" sz="1200" u="sng">
                <a:solidFill>
                  <a:srgbClr val="3366CC"/>
                </a:solidFill>
                <a:hlinkClick r:id="rId3">
                  <a:extLst>
                    <a:ext uri="{A12FA001-AC4F-418D-AE19-62706E023703}">
                      <ahyp:hlinkClr val="tx"/>
                    </a:ext>
                  </a:extLst>
                </a:hlinkClick>
              </a:rPr>
              <a:t>magnetometers (2)</a:t>
            </a:r>
            <a:r>
              <a:rPr b="1" lang="en" sz="1200">
                <a:solidFill>
                  <a:schemeClr val="dk1"/>
                </a:solidFill>
              </a:rPr>
              <a:t> will look for evidence of an ancient magnetic field at the asteroid Psyche. A residual magnetic field would be strong evidence the asteroid formed from the core of a planetary body.</a:t>
            </a:r>
            <a:endParaRPr b="1" sz="1200">
              <a:solidFill>
                <a:schemeClr val="dk1"/>
              </a:solidFill>
            </a:endParaRPr>
          </a:p>
          <a:p>
            <a:pPr indent="0" lvl="0" marL="0" rtl="0" algn="l">
              <a:spcBef>
                <a:spcPts val="1200"/>
              </a:spcBef>
              <a:spcAft>
                <a:spcPts val="0"/>
              </a:spcAft>
              <a:buNone/>
            </a:pPr>
            <a:r>
              <a:rPr b="1" lang="en" sz="1200">
                <a:solidFill>
                  <a:schemeClr val="dk1"/>
                </a:solidFill>
              </a:rPr>
              <a:t>The orbiter’s </a:t>
            </a:r>
            <a:r>
              <a:rPr b="1" lang="en" sz="1200" u="sng">
                <a:solidFill>
                  <a:srgbClr val="3366CC"/>
                </a:solidFill>
                <a:hlinkClick r:id="rId4">
                  <a:extLst>
                    <a:ext uri="{A12FA001-AC4F-418D-AE19-62706E023703}">
                      <ahyp:hlinkClr val="tx"/>
                    </a:ext>
                  </a:extLst>
                </a:hlinkClick>
              </a:rPr>
              <a:t>gamma-ray (1) and (3) neutron spectrometers</a:t>
            </a:r>
            <a:r>
              <a:rPr b="1" lang="en" sz="1200">
                <a:solidFill>
                  <a:schemeClr val="dk1"/>
                </a:solidFill>
              </a:rPr>
              <a:t> will help scientists determine the chemical elements that make up the asteroid. Figuring out what Psyche is composed of will enable scientists to better understand how it formed. Gamma rays passing through the solar system will reflect off of the asteroid and then hit the gamma-ray spectrometer which contains a large super pure Germanium crystal. We will then be able through computer modeling to see what the asteroid's material composition consists of!</a:t>
            </a:r>
            <a:endParaRPr b="1" sz="1200">
              <a:solidFill>
                <a:schemeClr val="dk1"/>
              </a:solidFill>
            </a:endParaRPr>
          </a:p>
          <a:p>
            <a:pPr indent="0" lvl="0" marL="0" rtl="0" algn="l">
              <a:spcBef>
                <a:spcPts val="1200"/>
              </a:spcBef>
              <a:spcAft>
                <a:spcPts val="0"/>
              </a:spcAft>
              <a:buNone/>
            </a:pPr>
            <a:r>
              <a:rPr b="1" lang="en" sz="1200">
                <a:solidFill>
                  <a:schemeClr val="dk1"/>
                </a:solidFill>
              </a:rPr>
              <a:t>The spacecraft’s </a:t>
            </a:r>
            <a:r>
              <a:rPr b="1" lang="en" sz="1200" u="sng">
                <a:solidFill>
                  <a:srgbClr val="3366CC"/>
                </a:solidFill>
                <a:hlinkClick r:id="rId5">
                  <a:extLst>
                    <a:ext uri="{A12FA001-AC4F-418D-AE19-62706E023703}">
                      <ahyp:hlinkClr val="tx"/>
                    </a:ext>
                  </a:extLst>
                </a:hlinkClick>
              </a:rPr>
              <a:t>multispectral imagers (2)</a:t>
            </a:r>
            <a:r>
              <a:rPr b="1" lang="en" sz="1200">
                <a:solidFill>
                  <a:schemeClr val="dk1"/>
                </a:solidFill>
              </a:rPr>
              <a:t> will provide information about the mineral composition of Psyche as well as its topography.</a:t>
            </a:r>
            <a:endParaRPr b="1" sz="1200">
              <a:solidFill>
                <a:schemeClr val="dk1"/>
              </a:solidFill>
            </a:endParaRPr>
          </a:p>
          <a:p>
            <a:pPr indent="0" lvl="0" marL="0" rtl="0" algn="l">
              <a:spcBef>
                <a:spcPts val="1200"/>
              </a:spcBef>
              <a:spcAft>
                <a:spcPts val="0"/>
              </a:spcAft>
              <a:buNone/>
            </a:pPr>
            <a:r>
              <a:rPr b="1" lang="en" sz="1200">
                <a:solidFill>
                  <a:schemeClr val="dk1"/>
                </a:solidFill>
              </a:rPr>
              <a:t>The Psyche science team will harness the telecommunications system, used to send commands to and receive data from the spacecraft, to conduct </a:t>
            </a:r>
            <a:r>
              <a:rPr b="1" lang="en" sz="1200" u="sng">
                <a:solidFill>
                  <a:srgbClr val="3366CC"/>
                </a:solidFill>
                <a:hlinkClick r:id="rId6">
                  <a:extLst>
                    <a:ext uri="{A12FA001-AC4F-418D-AE19-62706E023703}">
                      <ahyp:hlinkClr val="tx"/>
                    </a:ext>
                  </a:extLst>
                </a:hlinkClick>
              </a:rPr>
              <a:t>gravity science</a:t>
            </a:r>
            <a:r>
              <a:rPr b="1" lang="en" sz="1200">
                <a:solidFill>
                  <a:schemeClr val="dk1"/>
                </a:solidFill>
              </a:rPr>
              <a:t> also. By analyzing the radio waves the spacecraft communicates with, scientists can measure how the asteroid Psyche affects the spacecraft’s orbit. From that information, scientists can determine the asteroid’s rotation, mass, and gravity field, gaining additional insights into the composition and structure of the asteroid’s interior.</a:t>
            </a:r>
            <a:endParaRPr b="1" sz="1200">
              <a:solidFill>
                <a:schemeClr val="dk1"/>
              </a:solidFill>
            </a:endParaRPr>
          </a:p>
          <a:p>
            <a:pPr indent="0" lvl="0" marL="0" rtl="0" algn="l">
              <a:spcBef>
                <a:spcPts val="1200"/>
              </a:spcBef>
              <a:spcAft>
                <a:spcPts val="1200"/>
              </a:spcAft>
              <a:buNone/>
            </a:pPr>
            <a:r>
              <a:t/>
            </a:r>
            <a:endParaRPr b="1" sz="1200">
              <a:solidFill>
                <a:schemeClr val="dk1"/>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5"/>
          <p:cNvSpPr txBox="1"/>
          <p:nvPr>
            <p:ph type="title"/>
          </p:nvPr>
        </p:nvSpPr>
        <p:spPr>
          <a:xfrm>
            <a:off x="311700" y="608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920">
                <a:solidFill>
                  <a:srgbClr val="FF0000"/>
                </a:solidFill>
              </a:rPr>
              <a:t>Science Goals and </a:t>
            </a:r>
            <a:r>
              <a:rPr b="1" lang="en" sz="2920">
                <a:solidFill>
                  <a:srgbClr val="FF0000"/>
                </a:solidFill>
              </a:rPr>
              <a:t>Purpose of the Mission</a:t>
            </a:r>
            <a:endParaRPr b="1" sz="2920">
              <a:solidFill>
                <a:srgbClr val="FF0000"/>
              </a:solidFill>
            </a:endParaRPr>
          </a:p>
        </p:txBody>
      </p:sp>
      <p:sp>
        <p:nvSpPr>
          <p:cNvPr id="136" name="Google Shape;136;p25"/>
          <p:cNvSpPr txBox="1"/>
          <p:nvPr/>
        </p:nvSpPr>
        <p:spPr>
          <a:xfrm>
            <a:off x="682150" y="633550"/>
            <a:ext cx="7785900" cy="429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 sz="1100">
                <a:solidFill>
                  <a:srgbClr val="202122"/>
                </a:solidFill>
                <a:highlight>
                  <a:srgbClr val="FFFFFF"/>
                </a:highlight>
              </a:rPr>
              <a:t>Specifically, the science goals for the mission are:</a:t>
            </a:r>
            <a:endParaRPr b="1" baseline="30000" sz="1100">
              <a:solidFill>
                <a:srgbClr val="3366CC"/>
              </a:solidFill>
              <a:highlight>
                <a:srgbClr val="FFFFFF"/>
              </a:highlight>
            </a:endParaRPr>
          </a:p>
          <a:p>
            <a:pPr indent="-298450" lvl="0" marL="457200" rtl="0" algn="l">
              <a:lnSpc>
                <a:spcPct val="100000"/>
              </a:lnSpc>
              <a:spcBef>
                <a:spcPts val="500"/>
              </a:spcBef>
              <a:spcAft>
                <a:spcPts val="0"/>
              </a:spcAft>
              <a:buClr>
                <a:srgbClr val="202122"/>
              </a:buClr>
              <a:buSzPts val="1100"/>
              <a:buChar char="●"/>
            </a:pPr>
            <a:r>
              <a:rPr b="1" lang="en" sz="1100">
                <a:solidFill>
                  <a:srgbClr val="202122"/>
                </a:solidFill>
                <a:highlight>
                  <a:srgbClr val="FFFFFF"/>
                </a:highlight>
              </a:rPr>
              <a:t>Understand</a:t>
            </a:r>
            <a:r>
              <a:rPr b="1" lang="en" sz="1100">
                <a:solidFill>
                  <a:srgbClr val="202122"/>
                </a:solidFill>
                <a:highlight>
                  <a:srgbClr val="FFFFFF"/>
                </a:highlight>
              </a:rPr>
              <a:t> a previously unexplored building block of planet formation: iron cores.</a:t>
            </a:r>
            <a:endParaRPr b="1" sz="1100">
              <a:solidFill>
                <a:srgbClr val="202122"/>
              </a:solidFill>
              <a:highlight>
                <a:srgbClr val="FFFFFF"/>
              </a:highlight>
            </a:endParaRPr>
          </a:p>
          <a:p>
            <a:pPr indent="-298450" lvl="0" marL="4572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Look inside terrestrial planets, including Earth, by directly examining the interior of a differentiated body, which otherwise could not be seen.</a:t>
            </a:r>
            <a:endParaRPr b="1" sz="1100">
              <a:solidFill>
                <a:srgbClr val="202122"/>
              </a:solidFill>
              <a:highlight>
                <a:srgbClr val="FFFFFF"/>
              </a:highlight>
            </a:endParaRPr>
          </a:p>
          <a:p>
            <a:pPr indent="-298450" lvl="0" marL="4572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Explore a new type of world, made of metal.</a:t>
            </a:r>
            <a:endParaRPr b="1" sz="1100">
              <a:solidFill>
                <a:srgbClr val="202122"/>
              </a:solidFill>
              <a:highlight>
                <a:srgbClr val="FFFFFF"/>
              </a:highlight>
            </a:endParaRPr>
          </a:p>
          <a:p>
            <a:pPr indent="0" lvl="0" marL="0" rtl="0" algn="l">
              <a:lnSpc>
                <a:spcPct val="115000"/>
              </a:lnSpc>
              <a:spcBef>
                <a:spcPts val="1000"/>
              </a:spcBef>
              <a:spcAft>
                <a:spcPts val="0"/>
              </a:spcAft>
              <a:buNone/>
            </a:pPr>
            <a:r>
              <a:rPr b="1" lang="en" sz="1100">
                <a:solidFill>
                  <a:srgbClr val="202122"/>
                </a:solidFill>
                <a:highlight>
                  <a:srgbClr val="FFFFFF"/>
                </a:highlight>
              </a:rPr>
              <a:t>The science questions this mission aims to address are:</a:t>
            </a:r>
            <a:endParaRPr b="1" baseline="30000" sz="1100">
              <a:solidFill>
                <a:srgbClr val="3366CC"/>
              </a:solidFill>
              <a:highlight>
                <a:srgbClr val="FFFFFF"/>
              </a:highlight>
            </a:endParaRPr>
          </a:p>
          <a:p>
            <a:pPr indent="-298450" lvl="0" marL="6858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Is 16 Psyche the stripped core of a differentiated </a:t>
            </a:r>
            <a:r>
              <a:rPr b="1" lang="en" sz="1100">
                <a:solidFill>
                  <a:srgbClr val="3366CC"/>
                </a:solidFill>
                <a:highlight>
                  <a:srgbClr val="FFFFFF"/>
                </a:highlight>
                <a:uFill>
                  <a:noFill/>
                </a:uFill>
                <a:hlinkClick r:id="rId3">
                  <a:extLst>
                    <a:ext uri="{A12FA001-AC4F-418D-AE19-62706E023703}">
                      <ahyp:hlinkClr val="tx"/>
                    </a:ext>
                  </a:extLst>
                </a:hlinkClick>
              </a:rPr>
              <a:t>planetesimal</a:t>
            </a:r>
            <a:r>
              <a:rPr b="1" lang="en" sz="1100">
                <a:solidFill>
                  <a:srgbClr val="202122"/>
                </a:solidFill>
                <a:highlight>
                  <a:srgbClr val="FFFFFF"/>
                </a:highlight>
              </a:rPr>
              <a:t>, or was it formed as an iron-rich body? What were the building blocks of planets? Did planetesimals that formed close to the Sun have very different bulk compositions?</a:t>
            </a:r>
            <a:endParaRPr b="1" sz="1100">
              <a:solidFill>
                <a:srgbClr val="202122"/>
              </a:solidFill>
              <a:highlight>
                <a:srgbClr val="FFFFFF"/>
              </a:highlight>
            </a:endParaRPr>
          </a:p>
          <a:p>
            <a:pPr indent="-298450" lvl="0" marL="6858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If 16 Psyche was stripped of its </a:t>
            </a:r>
            <a:r>
              <a:rPr b="1" lang="en" sz="1100">
                <a:solidFill>
                  <a:srgbClr val="3366CC"/>
                </a:solidFill>
                <a:highlight>
                  <a:srgbClr val="FFFFFF"/>
                </a:highlight>
                <a:uFill>
                  <a:noFill/>
                </a:uFill>
                <a:hlinkClick r:id="rId4">
                  <a:extLst>
                    <a:ext uri="{A12FA001-AC4F-418D-AE19-62706E023703}">
                      <ahyp:hlinkClr val="tx"/>
                    </a:ext>
                  </a:extLst>
                </a:hlinkClick>
              </a:rPr>
              <a:t>mantle</a:t>
            </a:r>
            <a:r>
              <a:rPr b="1" lang="en" sz="1100">
                <a:solidFill>
                  <a:srgbClr val="202122"/>
                </a:solidFill>
                <a:highlight>
                  <a:srgbClr val="FFFFFF"/>
                </a:highlight>
              </a:rPr>
              <a:t>, when and how did that occur?</a:t>
            </a:r>
            <a:endParaRPr b="1" sz="1100">
              <a:solidFill>
                <a:srgbClr val="202122"/>
              </a:solidFill>
              <a:highlight>
                <a:srgbClr val="FFFFFF"/>
              </a:highlight>
            </a:endParaRPr>
          </a:p>
          <a:p>
            <a:pPr indent="-298450" lvl="0" marL="6858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If 16 Psyche was once molten, did it solidify from the inside out, or the outside in?</a:t>
            </a:r>
            <a:endParaRPr b="1" sz="1100">
              <a:solidFill>
                <a:srgbClr val="202122"/>
              </a:solidFill>
              <a:highlight>
                <a:srgbClr val="FFFFFF"/>
              </a:highlight>
            </a:endParaRPr>
          </a:p>
          <a:p>
            <a:pPr indent="-298450" lvl="0" marL="6858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Did 16 Psyche produce a </a:t>
            </a:r>
            <a:r>
              <a:rPr b="1" lang="en" sz="1100">
                <a:solidFill>
                  <a:srgbClr val="3366CC"/>
                </a:solidFill>
                <a:highlight>
                  <a:srgbClr val="FFFFFF"/>
                </a:highlight>
                <a:uFill>
                  <a:noFill/>
                </a:uFill>
                <a:hlinkClick r:id="rId5">
                  <a:extLst>
                    <a:ext uri="{A12FA001-AC4F-418D-AE19-62706E023703}">
                      <ahyp:hlinkClr val="tx"/>
                    </a:ext>
                  </a:extLst>
                </a:hlinkClick>
              </a:rPr>
              <a:t>magnetic dynamo</a:t>
            </a:r>
            <a:r>
              <a:rPr b="1" lang="en" sz="1100">
                <a:solidFill>
                  <a:srgbClr val="202122"/>
                </a:solidFill>
                <a:highlight>
                  <a:srgbClr val="FFFFFF"/>
                </a:highlight>
              </a:rPr>
              <a:t> as it cooled?</a:t>
            </a:r>
            <a:endParaRPr b="1" sz="1100">
              <a:solidFill>
                <a:srgbClr val="202122"/>
              </a:solidFill>
              <a:highlight>
                <a:srgbClr val="FFFFFF"/>
              </a:highlight>
            </a:endParaRPr>
          </a:p>
          <a:p>
            <a:pPr indent="-298450" lvl="0" marL="6858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What are the major </a:t>
            </a:r>
            <a:r>
              <a:rPr b="1" lang="en" sz="1100">
                <a:solidFill>
                  <a:srgbClr val="3366CC"/>
                </a:solidFill>
                <a:highlight>
                  <a:srgbClr val="FFFFFF"/>
                </a:highlight>
                <a:uFill>
                  <a:noFill/>
                </a:uFill>
                <a:hlinkClick r:id="rId6">
                  <a:extLst>
                    <a:ext uri="{A12FA001-AC4F-418D-AE19-62706E023703}">
                      <ahyp:hlinkClr val="tx"/>
                    </a:ext>
                  </a:extLst>
                </a:hlinkClick>
              </a:rPr>
              <a:t>alloy</a:t>
            </a:r>
            <a:r>
              <a:rPr b="1" lang="en" sz="1100">
                <a:solidFill>
                  <a:srgbClr val="202122"/>
                </a:solidFill>
                <a:highlight>
                  <a:srgbClr val="FFFFFF"/>
                </a:highlight>
              </a:rPr>
              <a:t> elements that coexist in the iron metal of the core?</a:t>
            </a:r>
            <a:endParaRPr b="1" sz="1100">
              <a:solidFill>
                <a:srgbClr val="202122"/>
              </a:solidFill>
              <a:highlight>
                <a:srgbClr val="FFFFFF"/>
              </a:highlight>
            </a:endParaRPr>
          </a:p>
          <a:p>
            <a:pPr indent="-298450" lvl="0" marL="685800" rtl="0" algn="l">
              <a:lnSpc>
                <a:spcPct val="100000"/>
              </a:lnSpc>
              <a:spcBef>
                <a:spcPts val="1000"/>
              </a:spcBef>
              <a:spcAft>
                <a:spcPts val="0"/>
              </a:spcAft>
              <a:buClr>
                <a:srgbClr val="202122"/>
              </a:buClr>
              <a:buSzPts val="1100"/>
              <a:buChar char="●"/>
            </a:pPr>
            <a:r>
              <a:rPr b="1" lang="en" sz="1100">
                <a:solidFill>
                  <a:srgbClr val="202122"/>
                </a:solidFill>
                <a:highlight>
                  <a:srgbClr val="FFFFFF"/>
                </a:highlight>
              </a:rPr>
              <a:t>What are the key characteristics of the geologic surface and global topography? Does 16 Psyche look radically different from known stony and icy bodies?</a:t>
            </a:r>
            <a:endParaRPr b="1" sz="1100">
              <a:solidFill>
                <a:srgbClr val="202122"/>
              </a:solidFill>
              <a:highlight>
                <a:srgbClr val="FFFFFF"/>
              </a:highlight>
            </a:endParaRPr>
          </a:p>
          <a:p>
            <a:pPr indent="-298450" lvl="0" marL="685800" rtl="0" algn="l">
              <a:lnSpc>
                <a:spcPct val="100000"/>
              </a:lnSpc>
              <a:spcBef>
                <a:spcPts val="1000"/>
              </a:spcBef>
              <a:spcAft>
                <a:spcPts val="1000"/>
              </a:spcAft>
              <a:buClr>
                <a:srgbClr val="202122"/>
              </a:buClr>
              <a:buSzPts val="1100"/>
              <a:buChar char="●"/>
            </a:pPr>
            <a:r>
              <a:rPr b="1" lang="en" sz="1100">
                <a:solidFill>
                  <a:srgbClr val="202122"/>
                </a:solidFill>
                <a:highlight>
                  <a:srgbClr val="FFFFFF"/>
                </a:highlight>
              </a:rPr>
              <a:t>How do craters on a metal body differ from those in rock or ice?</a:t>
            </a:r>
            <a:endParaRPr sz="11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6"/>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Who Built the Basic Psyche Spacecraft?</a:t>
            </a:r>
            <a:endParaRPr b="1" sz="3020">
              <a:solidFill>
                <a:srgbClr val="FF0000"/>
              </a:solidFill>
            </a:endParaRPr>
          </a:p>
        </p:txBody>
      </p:sp>
      <p:sp>
        <p:nvSpPr>
          <p:cNvPr id="142" name="Google Shape;142;p26"/>
          <p:cNvSpPr txBox="1"/>
          <p:nvPr/>
        </p:nvSpPr>
        <p:spPr>
          <a:xfrm>
            <a:off x="689975" y="636725"/>
            <a:ext cx="7770300" cy="4506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500"/>
              </a:spcBef>
              <a:spcAft>
                <a:spcPts val="0"/>
              </a:spcAft>
              <a:buNone/>
            </a:pPr>
            <a:r>
              <a:rPr b="1" lang="en" sz="1100">
                <a:solidFill>
                  <a:srgbClr val="202122"/>
                </a:solidFill>
                <a:highlight>
                  <a:srgbClr val="FFFFFF"/>
                </a:highlight>
              </a:rPr>
              <a:t>Maxar Technologies of Westminster, Colorado. </a:t>
            </a:r>
            <a:r>
              <a:rPr b="1" lang="en" sz="1100">
                <a:solidFill>
                  <a:srgbClr val="202122"/>
                </a:solidFill>
                <a:highlight>
                  <a:schemeClr val="lt1"/>
                </a:highlight>
              </a:rPr>
              <a:t>Maxar’s major competitors are </a:t>
            </a:r>
            <a:r>
              <a:rPr b="1" lang="en" sz="1100">
                <a:solidFill>
                  <a:srgbClr val="3366CC"/>
                </a:solidFill>
                <a:highlight>
                  <a:schemeClr val="lt1"/>
                </a:highlight>
                <a:uFill>
                  <a:noFill/>
                </a:uFill>
                <a:hlinkClick r:id="rId3">
                  <a:extLst>
                    <a:ext uri="{A12FA001-AC4F-418D-AE19-62706E023703}">
                      <ahyp:hlinkClr val="tx"/>
                    </a:ext>
                  </a:extLst>
                </a:hlinkClick>
              </a:rPr>
              <a:t>Boeing Satellite Systems</a:t>
            </a:r>
            <a:r>
              <a:rPr b="1" lang="en" sz="1100">
                <a:solidFill>
                  <a:srgbClr val="202122"/>
                </a:solidFill>
                <a:highlight>
                  <a:schemeClr val="lt1"/>
                </a:highlight>
              </a:rPr>
              <a:t>, </a:t>
            </a:r>
            <a:r>
              <a:rPr b="1" lang="en" sz="1100">
                <a:solidFill>
                  <a:srgbClr val="3366CC"/>
                </a:solidFill>
                <a:highlight>
                  <a:schemeClr val="lt1"/>
                </a:highlight>
                <a:uFill>
                  <a:noFill/>
                </a:uFill>
                <a:hlinkClick r:id="rId4">
                  <a:extLst>
                    <a:ext uri="{A12FA001-AC4F-418D-AE19-62706E023703}">
                      <ahyp:hlinkClr val="tx"/>
                    </a:ext>
                  </a:extLst>
                </a:hlinkClick>
              </a:rPr>
              <a:t>Lockheed Martin</a:t>
            </a:r>
            <a:r>
              <a:rPr b="1" lang="en" sz="1100">
                <a:solidFill>
                  <a:srgbClr val="202122"/>
                </a:solidFill>
                <a:highlight>
                  <a:schemeClr val="lt1"/>
                </a:highlight>
              </a:rPr>
              <a:t>, </a:t>
            </a:r>
            <a:r>
              <a:rPr b="1" lang="en" sz="1100">
                <a:solidFill>
                  <a:srgbClr val="3366CC"/>
                </a:solidFill>
                <a:highlight>
                  <a:schemeClr val="lt1"/>
                </a:highlight>
                <a:uFill>
                  <a:noFill/>
                </a:uFill>
                <a:hlinkClick r:id="rId5">
                  <a:extLst>
                    <a:ext uri="{A12FA001-AC4F-418D-AE19-62706E023703}">
                      <ahyp:hlinkClr val="tx"/>
                    </a:ext>
                  </a:extLst>
                </a:hlinkClick>
              </a:rPr>
              <a:t>Thales Alenia Space</a:t>
            </a:r>
            <a:r>
              <a:rPr b="1" lang="en" sz="1100">
                <a:solidFill>
                  <a:srgbClr val="202122"/>
                </a:solidFill>
                <a:highlight>
                  <a:schemeClr val="lt1"/>
                </a:highlight>
              </a:rPr>
              <a:t>, </a:t>
            </a:r>
            <a:r>
              <a:rPr b="1" lang="en" sz="1100">
                <a:solidFill>
                  <a:srgbClr val="3366CC"/>
                </a:solidFill>
                <a:highlight>
                  <a:schemeClr val="lt1"/>
                </a:highlight>
                <a:uFill>
                  <a:noFill/>
                </a:uFill>
                <a:hlinkClick r:id="rId6">
                  <a:extLst>
                    <a:ext uri="{A12FA001-AC4F-418D-AE19-62706E023703}">
                      <ahyp:hlinkClr val="tx"/>
                    </a:ext>
                  </a:extLst>
                </a:hlinkClick>
              </a:rPr>
              <a:t>Airbus Defence and Space</a:t>
            </a:r>
            <a:r>
              <a:rPr b="1" lang="en" sz="1100">
                <a:solidFill>
                  <a:srgbClr val="202122"/>
                </a:solidFill>
                <a:highlight>
                  <a:schemeClr val="lt1"/>
                </a:highlight>
              </a:rPr>
              <a:t> and </a:t>
            </a:r>
            <a:r>
              <a:rPr b="1" lang="en" sz="1100">
                <a:solidFill>
                  <a:srgbClr val="3366CC"/>
                </a:solidFill>
                <a:highlight>
                  <a:schemeClr val="lt1"/>
                </a:highlight>
                <a:uFill>
                  <a:noFill/>
                </a:uFill>
                <a:hlinkClick r:id="rId7">
                  <a:extLst>
                    <a:ext uri="{A12FA001-AC4F-418D-AE19-62706E023703}">
                      <ahyp:hlinkClr val="tx"/>
                    </a:ext>
                  </a:extLst>
                </a:hlinkClick>
              </a:rPr>
              <a:t>JSC Information Satellite Systems</a:t>
            </a:r>
            <a:r>
              <a:rPr b="1" lang="en" sz="1100">
                <a:solidFill>
                  <a:srgbClr val="202122"/>
                </a:solidFill>
                <a:highlight>
                  <a:srgbClr val="FFFFFF"/>
                </a:highlight>
              </a:rPr>
              <a:t>. </a:t>
            </a:r>
            <a:endParaRPr b="1" sz="1100">
              <a:solidFill>
                <a:srgbClr val="202122"/>
              </a:solidFill>
              <a:highlight>
                <a:srgbClr val="FFFFFF"/>
              </a:highlight>
            </a:endParaRPr>
          </a:p>
          <a:p>
            <a:pPr indent="0" lvl="0" marL="0" rtl="0" algn="l">
              <a:lnSpc>
                <a:spcPct val="100000"/>
              </a:lnSpc>
              <a:spcBef>
                <a:spcPts val="500"/>
              </a:spcBef>
              <a:spcAft>
                <a:spcPts val="0"/>
              </a:spcAft>
              <a:buNone/>
            </a:pPr>
            <a:r>
              <a:rPr b="1" lang="en" sz="1100">
                <a:solidFill>
                  <a:srgbClr val="202122"/>
                </a:solidFill>
                <a:highlight>
                  <a:srgbClr val="FFFFFF"/>
                </a:highlight>
              </a:rPr>
              <a:t>Here is the Maxar ancestry:</a:t>
            </a:r>
            <a:endParaRPr b="1" sz="1100">
              <a:solidFill>
                <a:srgbClr val="202122"/>
              </a:solidFill>
              <a:highlight>
                <a:srgbClr val="FFFFFF"/>
              </a:highlight>
            </a:endParaRPr>
          </a:p>
          <a:p>
            <a:pPr indent="-298450" lvl="0" marL="457200" rtl="0" algn="l">
              <a:lnSpc>
                <a:spcPct val="100000"/>
              </a:lnSpc>
              <a:spcBef>
                <a:spcPts val="500"/>
              </a:spcBef>
              <a:spcAft>
                <a:spcPts val="0"/>
              </a:spcAft>
              <a:buSzPts val="1100"/>
              <a:buChar char="●"/>
            </a:pPr>
            <a:r>
              <a:rPr b="1" lang="en" sz="1100">
                <a:solidFill>
                  <a:srgbClr val="202122"/>
                </a:solidFill>
                <a:highlight>
                  <a:srgbClr val="FFFFFF"/>
                </a:highlight>
              </a:rPr>
              <a:t>1892: Founded as Helios Electric Company (the company manufactured </a:t>
            </a:r>
            <a:r>
              <a:rPr b="1" lang="en" sz="1100">
                <a:solidFill>
                  <a:srgbClr val="3366CC"/>
                </a:solidFill>
                <a:highlight>
                  <a:srgbClr val="FFFFFF"/>
                </a:highlight>
                <a:uFill>
                  <a:noFill/>
                </a:uFill>
                <a:hlinkClick r:id="rId8">
                  <a:extLst>
                    <a:ext uri="{A12FA001-AC4F-418D-AE19-62706E023703}">
                      <ahyp:hlinkClr val="tx"/>
                    </a:ext>
                  </a:extLst>
                </a:hlinkClick>
              </a:rPr>
              <a:t>carbon-arc lamps</a:t>
            </a:r>
            <a:r>
              <a:rPr b="1" lang="en" sz="1100">
                <a:solidFill>
                  <a:srgbClr val="202122"/>
                </a:solidFill>
                <a:highlight>
                  <a:srgbClr val="FFFFFF"/>
                </a:highlight>
              </a:rPr>
              <a:t>.)</a:t>
            </a:r>
            <a:endParaRPr b="1" sz="1100">
              <a:solidFill>
                <a:srgbClr val="202122"/>
              </a:solidFill>
              <a:highlight>
                <a:srgbClr val="FFFFFF"/>
              </a:highlight>
            </a:endParaRPr>
          </a:p>
          <a:p>
            <a:pPr indent="-298450" lvl="0" marL="457200" rtl="0" algn="l">
              <a:lnSpc>
                <a:spcPct val="100000"/>
              </a:lnSpc>
              <a:spcBef>
                <a:spcPts val="0"/>
              </a:spcBef>
              <a:spcAft>
                <a:spcPts val="0"/>
              </a:spcAft>
              <a:buClr>
                <a:srgbClr val="202122"/>
              </a:buClr>
              <a:buSzPts val="1100"/>
              <a:buChar char="●"/>
            </a:pPr>
            <a:r>
              <a:rPr b="1" lang="en" sz="1100">
                <a:solidFill>
                  <a:srgbClr val="202122"/>
                </a:solidFill>
                <a:highlight>
                  <a:srgbClr val="FFFFFF"/>
                </a:highlight>
              </a:rPr>
              <a:t>1906: Philadelphia Storage Battery Company (began making batteries for</a:t>
            </a:r>
            <a:r>
              <a:rPr b="1" lang="en" sz="1100">
                <a:solidFill>
                  <a:srgbClr val="3366CC"/>
                </a:solidFill>
                <a:highlight>
                  <a:srgbClr val="FFFFFF"/>
                </a:highlight>
              </a:rPr>
              <a:t> </a:t>
            </a:r>
            <a:r>
              <a:rPr b="1" lang="en" sz="1100">
                <a:solidFill>
                  <a:srgbClr val="202122"/>
                </a:solidFill>
                <a:highlight>
                  <a:srgbClr val="FFFFFF"/>
                </a:highlight>
              </a:rPr>
              <a:t>electric vehicles.)</a:t>
            </a:r>
            <a:endParaRPr b="1" sz="1100">
              <a:solidFill>
                <a:srgbClr val="202122"/>
              </a:solidFill>
              <a:highlight>
                <a:srgbClr val="FFFFFF"/>
              </a:highlight>
            </a:endParaRPr>
          </a:p>
          <a:p>
            <a:pPr indent="-298450" lvl="0" marL="457200" rtl="0" algn="l">
              <a:lnSpc>
                <a:spcPct val="100000"/>
              </a:lnSpc>
              <a:spcBef>
                <a:spcPts val="0"/>
              </a:spcBef>
              <a:spcAft>
                <a:spcPts val="0"/>
              </a:spcAft>
              <a:buClr>
                <a:srgbClr val="202122"/>
              </a:buClr>
              <a:buSzPts val="1100"/>
              <a:buChar char="●"/>
            </a:pPr>
            <a:r>
              <a:rPr b="1" lang="en" sz="1100">
                <a:solidFill>
                  <a:srgbClr val="202122"/>
                </a:solidFill>
                <a:highlight>
                  <a:srgbClr val="FFFFFF"/>
                </a:highlight>
              </a:rPr>
              <a:t>1919: Philco (</a:t>
            </a:r>
            <a:r>
              <a:rPr b="1" lang="en" sz="1100">
                <a:solidFill>
                  <a:srgbClr val="202122"/>
                </a:solidFill>
                <a:highlight>
                  <a:srgbClr val="FFFFFF"/>
                </a:highlight>
                <a:uFill>
                  <a:noFill/>
                </a:uFill>
                <a:hlinkClick r:id="rId9">
                  <a:extLst>
                    <a:ext uri="{A12FA001-AC4F-418D-AE19-62706E023703}">
                      <ahyp:hlinkClr val="tx"/>
                    </a:ext>
                  </a:extLst>
                </a:hlinkClick>
              </a:rPr>
              <a:t>rectifier</a:t>
            </a:r>
            <a:r>
              <a:rPr b="1" lang="en" sz="1100">
                <a:solidFill>
                  <a:srgbClr val="202122"/>
                </a:solidFill>
                <a:highlight>
                  <a:srgbClr val="FFFFFF"/>
                </a:highlight>
              </a:rPr>
              <a:t> units, radios, record players, car radios, air conditioners, refrigerators, home freezers, consumer televisions, electric ranges, home laundry washers and dryers, televisions, portable phonographs, portable TVs, commercial computers, flight computers for Navy jets.)</a:t>
            </a:r>
            <a:endParaRPr b="1" sz="1100">
              <a:solidFill>
                <a:srgbClr val="202122"/>
              </a:solidFill>
              <a:highlight>
                <a:srgbClr val="FFFFFF"/>
              </a:highlight>
            </a:endParaRPr>
          </a:p>
          <a:p>
            <a:pPr indent="-298450" lvl="0" marL="457200" rtl="0" algn="l">
              <a:lnSpc>
                <a:spcPct val="100000"/>
              </a:lnSpc>
              <a:spcBef>
                <a:spcPts val="0"/>
              </a:spcBef>
              <a:spcAft>
                <a:spcPts val="0"/>
              </a:spcAft>
              <a:buClr>
                <a:srgbClr val="202122"/>
              </a:buClr>
              <a:buSzPts val="1100"/>
              <a:buChar char="●"/>
            </a:pPr>
            <a:r>
              <a:rPr b="1" lang="en" sz="1100">
                <a:solidFill>
                  <a:srgbClr val="202122"/>
                </a:solidFill>
                <a:highlight>
                  <a:srgbClr val="FFFFFF"/>
                </a:highlight>
              </a:rPr>
              <a:t>1960: Western Development Labs division of Philco builds first repeater communications </a:t>
            </a:r>
            <a:r>
              <a:rPr b="1" lang="en" sz="1100">
                <a:solidFill>
                  <a:srgbClr val="202122"/>
                </a:solidFill>
                <a:highlight>
                  <a:srgbClr val="FFFFFF"/>
                </a:highlight>
              </a:rPr>
              <a:t>satellites.</a:t>
            </a:r>
            <a:endParaRPr b="1" sz="1100">
              <a:solidFill>
                <a:srgbClr val="202122"/>
              </a:solidFill>
              <a:highlight>
                <a:srgbClr val="FFFFFF"/>
              </a:highlight>
            </a:endParaRPr>
          </a:p>
          <a:p>
            <a:pPr indent="-298450" lvl="1" marL="914400" rtl="0" algn="l">
              <a:lnSpc>
                <a:spcPct val="100000"/>
              </a:lnSpc>
              <a:spcBef>
                <a:spcPts val="0"/>
              </a:spcBef>
              <a:spcAft>
                <a:spcPts val="0"/>
              </a:spcAft>
              <a:buClr>
                <a:srgbClr val="202122"/>
              </a:buClr>
              <a:buSzPts val="1100"/>
              <a:buChar char="○"/>
            </a:pPr>
            <a:r>
              <a:rPr b="1" lang="en" sz="1100">
                <a:solidFill>
                  <a:srgbClr val="202122"/>
                </a:solidFill>
                <a:highlight>
                  <a:srgbClr val="FFFFFF"/>
                </a:highlight>
              </a:rPr>
              <a:t>1961: Ford buys Philco. Soon after Ford drops computer line from Philco.</a:t>
            </a:r>
            <a:endParaRPr b="1" sz="1100">
              <a:solidFill>
                <a:srgbClr val="202122"/>
              </a:solidFill>
              <a:highlight>
                <a:srgbClr val="FFFFFF"/>
              </a:highlight>
            </a:endParaRPr>
          </a:p>
          <a:p>
            <a:pPr indent="-298450" lvl="1" marL="914400" rtl="0" algn="l">
              <a:lnSpc>
                <a:spcPct val="100000"/>
              </a:lnSpc>
              <a:spcBef>
                <a:spcPts val="0"/>
              </a:spcBef>
              <a:spcAft>
                <a:spcPts val="0"/>
              </a:spcAft>
              <a:buClr>
                <a:srgbClr val="202122"/>
              </a:buClr>
              <a:buSzPts val="1100"/>
              <a:buChar char="○"/>
            </a:pPr>
            <a:r>
              <a:rPr b="1" lang="en" sz="1100">
                <a:solidFill>
                  <a:srgbClr val="202122"/>
                </a:solidFill>
                <a:highlight>
                  <a:srgbClr val="FFFFFF"/>
                </a:highlight>
              </a:rPr>
              <a:t>1966: Philco products become Philco-Ford Products.</a:t>
            </a:r>
            <a:endParaRPr b="1" sz="1100">
              <a:solidFill>
                <a:srgbClr val="202122"/>
              </a:solidFill>
              <a:highlight>
                <a:srgbClr val="FFFFFF"/>
              </a:highlight>
            </a:endParaRPr>
          </a:p>
          <a:p>
            <a:pPr indent="-298450" lvl="2" marL="1371600" rtl="0" algn="l">
              <a:lnSpc>
                <a:spcPct val="100000"/>
              </a:lnSpc>
              <a:spcBef>
                <a:spcPts val="0"/>
              </a:spcBef>
              <a:spcAft>
                <a:spcPts val="0"/>
              </a:spcAft>
              <a:buSzPts val="1100"/>
              <a:buChar char="■"/>
            </a:pPr>
            <a:r>
              <a:rPr b="1" lang="en" sz="1100">
                <a:solidFill>
                  <a:srgbClr val="202122"/>
                </a:solidFill>
                <a:highlight>
                  <a:srgbClr val="FFFFFF"/>
                </a:highlight>
              </a:rPr>
              <a:t>1973: Ford sells Philco to GTE-Sylvania.</a:t>
            </a:r>
            <a:endParaRPr b="1" sz="1100">
              <a:solidFill>
                <a:srgbClr val="202122"/>
              </a:solidFill>
              <a:highlight>
                <a:srgbClr val="FFFFFF"/>
              </a:highlight>
            </a:endParaRPr>
          </a:p>
          <a:p>
            <a:pPr indent="-298450" lvl="3" marL="1828800" rtl="0" algn="l">
              <a:lnSpc>
                <a:spcPct val="100000"/>
              </a:lnSpc>
              <a:spcBef>
                <a:spcPts val="0"/>
              </a:spcBef>
              <a:spcAft>
                <a:spcPts val="0"/>
              </a:spcAft>
              <a:buClr>
                <a:srgbClr val="202122"/>
              </a:buClr>
              <a:buSzPts val="1100"/>
              <a:buChar char="●"/>
            </a:pPr>
            <a:r>
              <a:rPr b="1" lang="en" sz="1100">
                <a:solidFill>
                  <a:srgbClr val="202122"/>
                </a:solidFill>
                <a:highlight>
                  <a:srgbClr val="FFFFFF"/>
                </a:highlight>
              </a:rPr>
              <a:t>1977: GTE-Sylvania sells Philco to White Consolidated Industries.</a:t>
            </a:r>
            <a:endParaRPr b="1" sz="1100">
              <a:solidFill>
                <a:srgbClr val="202122"/>
              </a:solidFill>
              <a:highlight>
                <a:srgbClr val="FFFFFF"/>
              </a:highlight>
            </a:endParaRPr>
          </a:p>
          <a:p>
            <a:pPr indent="-298450" lvl="4" marL="2286000" rtl="0" algn="l">
              <a:lnSpc>
                <a:spcPct val="100000"/>
              </a:lnSpc>
              <a:spcBef>
                <a:spcPts val="0"/>
              </a:spcBef>
              <a:spcAft>
                <a:spcPts val="0"/>
              </a:spcAft>
              <a:buClr>
                <a:srgbClr val="202122"/>
              </a:buClr>
              <a:buSzPts val="1100"/>
              <a:buChar char="○"/>
            </a:pPr>
            <a:r>
              <a:rPr b="1" lang="en" sz="1100">
                <a:solidFill>
                  <a:srgbClr val="202122"/>
                </a:solidFill>
                <a:highlight>
                  <a:srgbClr val="FFFFFF"/>
                </a:highlight>
              </a:rPr>
              <a:t>1981: White Consolidated Industries sells Philco (and Sylvania name) to Philips</a:t>
            </a:r>
            <a:endParaRPr b="1" sz="1100">
              <a:solidFill>
                <a:srgbClr val="202122"/>
              </a:solidFill>
              <a:highlight>
                <a:srgbClr val="FFFFFF"/>
              </a:highlight>
            </a:endParaRPr>
          </a:p>
          <a:p>
            <a:pPr indent="-298450" lvl="1" marL="914400" rtl="0" algn="l">
              <a:lnSpc>
                <a:spcPct val="100000"/>
              </a:lnSpc>
              <a:spcBef>
                <a:spcPts val="0"/>
              </a:spcBef>
              <a:spcAft>
                <a:spcPts val="0"/>
              </a:spcAft>
              <a:buClr>
                <a:srgbClr val="202122"/>
              </a:buClr>
              <a:buSzPts val="1100"/>
              <a:buChar char="○"/>
            </a:pPr>
            <a:r>
              <a:rPr b="1" lang="en" sz="1100">
                <a:solidFill>
                  <a:srgbClr val="202122"/>
                </a:solidFill>
                <a:highlight>
                  <a:srgbClr val="FFFFFF"/>
                </a:highlight>
              </a:rPr>
              <a:t>1990: Loral buys the Aeronutronic/Ford Aerospace division from Ford for $715 million.</a:t>
            </a:r>
            <a:endParaRPr b="1" sz="1100">
              <a:solidFill>
                <a:srgbClr val="202122"/>
              </a:solidFill>
              <a:highlight>
                <a:srgbClr val="FFFFFF"/>
              </a:highlight>
            </a:endParaRPr>
          </a:p>
          <a:p>
            <a:pPr indent="-298450" lvl="2" marL="1371600" rtl="0" algn="l">
              <a:lnSpc>
                <a:spcPct val="100000"/>
              </a:lnSpc>
              <a:spcBef>
                <a:spcPts val="0"/>
              </a:spcBef>
              <a:spcAft>
                <a:spcPts val="0"/>
              </a:spcAft>
              <a:buSzPts val="1100"/>
              <a:buChar char="■"/>
            </a:pPr>
            <a:r>
              <a:rPr b="1" lang="en" sz="1100">
                <a:solidFill>
                  <a:srgbClr val="202122"/>
                </a:solidFill>
                <a:highlight>
                  <a:srgbClr val="FFFFFF"/>
                </a:highlight>
              </a:rPr>
              <a:t>2012: Space Systems/Loral was acquired by the Canadian aerospace company MacDonald Dettwiler for $875 million.</a:t>
            </a:r>
            <a:endParaRPr b="1" sz="1100">
              <a:solidFill>
                <a:srgbClr val="202122"/>
              </a:solidFill>
              <a:highlight>
                <a:srgbClr val="FFFFFF"/>
              </a:highlight>
            </a:endParaRPr>
          </a:p>
          <a:p>
            <a:pPr indent="-298450" lvl="3" marL="1828800" rtl="0" algn="l">
              <a:lnSpc>
                <a:spcPct val="100000"/>
              </a:lnSpc>
              <a:spcBef>
                <a:spcPts val="0"/>
              </a:spcBef>
              <a:spcAft>
                <a:spcPts val="0"/>
              </a:spcAft>
              <a:buSzPts val="1100"/>
              <a:buChar char="●"/>
            </a:pPr>
            <a:r>
              <a:rPr b="1" lang="en" sz="1100">
                <a:solidFill>
                  <a:srgbClr val="202122"/>
                </a:solidFill>
                <a:highlight>
                  <a:srgbClr val="FFFFFF"/>
                </a:highlight>
              </a:rPr>
              <a:t>2017: </a:t>
            </a:r>
            <a:r>
              <a:rPr b="1" lang="en" sz="1100">
                <a:solidFill>
                  <a:srgbClr val="202122"/>
                </a:solidFill>
                <a:highlight>
                  <a:schemeClr val="lt1"/>
                </a:highlight>
              </a:rPr>
              <a:t>MacDonald Dettwiler</a:t>
            </a:r>
            <a:r>
              <a:rPr b="1" lang="en" sz="1100">
                <a:solidFill>
                  <a:srgbClr val="202122"/>
                </a:solidFill>
                <a:highlight>
                  <a:srgbClr val="FFFFFF"/>
                </a:highlight>
              </a:rPr>
              <a:t> merg</a:t>
            </a:r>
            <a:r>
              <a:rPr b="1" lang="en" sz="1100">
                <a:solidFill>
                  <a:srgbClr val="202122"/>
                </a:solidFill>
                <a:highlight>
                  <a:schemeClr val="lt1"/>
                </a:highlight>
              </a:rPr>
              <a:t>ed with </a:t>
            </a:r>
            <a:r>
              <a:rPr b="1" lang="en" sz="1100">
                <a:solidFill>
                  <a:srgbClr val="202122"/>
                </a:solidFill>
                <a:highlight>
                  <a:schemeClr val="lt1"/>
                </a:highlight>
                <a:uFill>
                  <a:noFill/>
                </a:uFill>
                <a:hlinkClick r:id="rId10">
                  <a:extLst>
                    <a:ext uri="{A12FA001-AC4F-418D-AE19-62706E023703}">
                      <ahyp:hlinkClr val="tx"/>
                    </a:ext>
                  </a:extLst>
                </a:hlinkClick>
              </a:rPr>
              <a:t>DigitalGlobe</a:t>
            </a:r>
            <a:r>
              <a:rPr b="1" lang="en" sz="1100">
                <a:solidFill>
                  <a:srgbClr val="202122"/>
                </a:solidFill>
                <a:highlight>
                  <a:schemeClr val="lt1"/>
                </a:highlight>
              </a:rPr>
              <a:t> and was renamed as </a:t>
            </a:r>
            <a:r>
              <a:rPr b="1" lang="en" sz="1100">
                <a:solidFill>
                  <a:srgbClr val="202122"/>
                </a:solidFill>
                <a:highlight>
                  <a:schemeClr val="lt1"/>
                </a:highlight>
                <a:uFill>
                  <a:noFill/>
                </a:uFill>
                <a:hlinkClick r:id="rId11">
                  <a:extLst>
                    <a:ext uri="{A12FA001-AC4F-418D-AE19-62706E023703}">
                      <ahyp:hlinkClr val="tx"/>
                    </a:ext>
                  </a:extLst>
                </a:hlinkClick>
              </a:rPr>
              <a:t>Maxar Technologies</a:t>
            </a:r>
            <a:r>
              <a:rPr b="1" lang="en" sz="1100">
                <a:solidFill>
                  <a:srgbClr val="202122"/>
                </a:solidFill>
                <a:highlight>
                  <a:srgbClr val="FFFFFF"/>
                </a:highlight>
              </a:rPr>
              <a:t>. SSL, formerly Space Systems/Loral, of Palo Alto, California, is a wholly owned manufacturing subsidiary of </a:t>
            </a:r>
            <a:r>
              <a:rPr b="1" lang="en" sz="1100">
                <a:solidFill>
                  <a:srgbClr val="3366CC"/>
                </a:solidFill>
                <a:highlight>
                  <a:srgbClr val="FFFFFF"/>
                </a:highlight>
                <a:uFill>
                  <a:noFill/>
                </a:uFill>
                <a:hlinkClick r:id="rId12">
                  <a:extLst>
                    <a:ext uri="{A12FA001-AC4F-418D-AE19-62706E023703}">
                      <ahyp:hlinkClr val="tx"/>
                    </a:ext>
                  </a:extLst>
                </a:hlinkClick>
              </a:rPr>
              <a:t>Maxar Technologies</a:t>
            </a:r>
            <a:r>
              <a:rPr b="1" lang="en" sz="1100">
                <a:solidFill>
                  <a:srgbClr val="202122"/>
                </a:solidFill>
                <a:highlight>
                  <a:srgbClr val="FFFFFF"/>
                </a:highlight>
              </a:rPr>
              <a:t>.</a:t>
            </a:r>
            <a:endParaRPr b="1" sz="1100">
              <a:solidFill>
                <a:srgbClr val="202122"/>
              </a:solidFill>
              <a:highlight>
                <a:srgbClr val="FFFFFF"/>
              </a:highlight>
            </a:endParaRPr>
          </a:p>
          <a:p>
            <a:pPr indent="-298450" lvl="4" marL="2286000" rtl="0" algn="l">
              <a:lnSpc>
                <a:spcPct val="100000"/>
              </a:lnSpc>
              <a:spcBef>
                <a:spcPts val="0"/>
              </a:spcBef>
              <a:spcAft>
                <a:spcPts val="0"/>
              </a:spcAft>
              <a:buSzPts val="1100"/>
              <a:buChar char="○"/>
            </a:pPr>
            <a:r>
              <a:rPr b="1" lang="en" sz="1100">
                <a:solidFill>
                  <a:srgbClr val="202122"/>
                </a:solidFill>
                <a:highlight>
                  <a:srgbClr val="FFFFFF"/>
                </a:highlight>
              </a:rPr>
              <a:t>2023: </a:t>
            </a:r>
            <a:r>
              <a:rPr b="1" lang="en" sz="1100">
                <a:solidFill>
                  <a:schemeClr val="dk1"/>
                </a:solidFill>
              </a:rPr>
              <a:t>Maxar Technologies announced that U.S. private equity firm Advent International, alongside minority investor British Columbia Investment Management Corporation, completed their acquisition of Maxar. With the closing of the transaction, Maxar remained as an U.S.-controlled, owned and operated company.</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7"/>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Psyche Spacecraft Components Fig 1</a:t>
            </a:r>
            <a:endParaRPr b="1" sz="3020">
              <a:solidFill>
                <a:srgbClr val="FF0000"/>
              </a:solidFill>
            </a:endParaRPr>
          </a:p>
        </p:txBody>
      </p:sp>
      <p:sp>
        <p:nvSpPr>
          <p:cNvPr id="148" name="Google Shape;148;p27"/>
          <p:cNvSpPr txBox="1"/>
          <p:nvPr/>
        </p:nvSpPr>
        <p:spPr>
          <a:xfrm>
            <a:off x="682150" y="4375100"/>
            <a:ext cx="7778100" cy="7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202122"/>
                </a:solidFill>
                <a:highlight>
                  <a:srgbClr val="FFFFFF"/>
                </a:highlight>
              </a:rPr>
              <a:t>Instruments onboard of the spacecraft: 1. Hall-effect thrusters 2. Optical telecommunications system 3. Star trackers 4. Low-gain antenna 5. Sun sensor 6. X-band High-gain antenna 7. Neutron spectrometer 8. Gamma-ray spectrometer 9. Cold gas thrusters 10. -Y Panel 11. Magnetometer 12. Top deck 13. +Y Panel 14. Multispectral imagers (x2)</a:t>
            </a:r>
            <a:endParaRPr b="1" sz="1300"/>
          </a:p>
        </p:txBody>
      </p:sp>
      <p:pic>
        <p:nvPicPr>
          <p:cNvPr id="149" name="Google Shape;149;p27"/>
          <p:cNvPicPr preferRelativeResize="0"/>
          <p:nvPr/>
        </p:nvPicPr>
        <p:blipFill>
          <a:blip r:embed="rId3">
            <a:alphaModFix/>
          </a:blip>
          <a:stretch>
            <a:fillRect/>
          </a:stretch>
        </p:blipFill>
        <p:spPr>
          <a:xfrm>
            <a:off x="2852362" y="663350"/>
            <a:ext cx="3439282" cy="3816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28"/>
          <p:cNvPicPr preferRelativeResize="0"/>
          <p:nvPr/>
        </p:nvPicPr>
        <p:blipFill>
          <a:blip r:embed="rId3">
            <a:alphaModFix/>
          </a:blip>
          <a:stretch>
            <a:fillRect/>
          </a:stretch>
        </p:blipFill>
        <p:spPr>
          <a:xfrm>
            <a:off x="692525" y="636725"/>
            <a:ext cx="7758950" cy="4506775"/>
          </a:xfrm>
          <a:prstGeom prst="rect">
            <a:avLst/>
          </a:prstGeom>
          <a:noFill/>
          <a:ln>
            <a:noFill/>
          </a:ln>
        </p:spPr>
      </p:pic>
      <p:sp>
        <p:nvSpPr>
          <p:cNvPr id="155" name="Google Shape;155;p28"/>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Psyche Spacecraft Components Fig 2</a:t>
            </a:r>
            <a:endParaRPr b="1" sz="302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9"/>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Solar Cells</a:t>
            </a:r>
            <a:endParaRPr b="1" sz="3020">
              <a:solidFill>
                <a:srgbClr val="FF0000"/>
              </a:solidFill>
            </a:endParaRPr>
          </a:p>
        </p:txBody>
      </p:sp>
      <p:sp>
        <p:nvSpPr>
          <p:cNvPr id="161" name="Google Shape;161;p29"/>
          <p:cNvSpPr txBox="1"/>
          <p:nvPr>
            <p:ph idx="1" type="body"/>
          </p:nvPr>
        </p:nvSpPr>
        <p:spPr>
          <a:xfrm>
            <a:off x="689975" y="3653775"/>
            <a:ext cx="7770300" cy="1489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SzPts val="770"/>
              <a:buNone/>
            </a:pPr>
            <a:r>
              <a:rPr b="1" lang="en" sz="1500">
                <a:solidFill>
                  <a:schemeClr val="dk1"/>
                </a:solidFill>
              </a:rPr>
              <a:t>Electricity is provided by 10 high efficiency, large solar arrays which power everything on board, including the science instruments. </a:t>
            </a:r>
            <a:r>
              <a:rPr b="1" lang="en" sz="1500">
                <a:solidFill>
                  <a:schemeClr val="dk1"/>
                </a:solidFill>
              </a:rPr>
              <a:t>In space, at the Earth's distance from the sun, they will generate 21,000 watts. But at a distance from the sun of 16 Psyche, they will only generate between 2,300 and 3,400 watts, which is still sufficient.</a:t>
            </a:r>
            <a:endParaRPr b="1" sz="1400"/>
          </a:p>
        </p:txBody>
      </p:sp>
      <p:pic>
        <p:nvPicPr>
          <p:cNvPr id="162" name="Google Shape;162;p29"/>
          <p:cNvPicPr preferRelativeResize="0"/>
          <p:nvPr/>
        </p:nvPicPr>
        <p:blipFill rotWithShape="1">
          <a:blip r:embed="rId3">
            <a:alphaModFix/>
          </a:blip>
          <a:srcRect b="11715" l="0" r="0" t="11715"/>
          <a:stretch/>
        </p:blipFill>
        <p:spPr>
          <a:xfrm>
            <a:off x="1536275" y="636725"/>
            <a:ext cx="6071443" cy="309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0"/>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Solar Cells</a:t>
            </a:r>
            <a:endParaRPr b="1" sz="3020">
              <a:solidFill>
                <a:srgbClr val="FF0000"/>
              </a:solidFill>
            </a:endParaRPr>
          </a:p>
          <a:p>
            <a:pPr indent="0" lvl="0" marL="0" rtl="0" algn="ctr">
              <a:spcBef>
                <a:spcPts val="0"/>
              </a:spcBef>
              <a:spcAft>
                <a:spcPts val="0"/>
              </a:spcAft>
              <a:buSzPts val="990"/>
              <a:buNone/>
            </a:pPr>
            <a:r>
              <a:t/>
            </a:r>
            <a:endParaRPr b="1" sz="3020">
              <a:solidFill>
                <a:srgbClr val="FF0000"/>
              </a:solidFill>
            </a:endParaRPr>
          </a:p>
        </p:txBody>
      </p:sp>
      <p:pic>
        <p:nvPicPr>
          <p:cNvPr id="168" name="Google Shape;168;p30"/>
          <p:cNvPicPr preferRelativeResize="0"/>
          <p:nvPr/>
        </p:nvPicPr>
        <p:blipFill>
          <a:blip r:embed="rId3">
            <a:alphaModFix/>
          </a:blip>
          <a:stretch>
            <a:fillRect/>
          </a:stretch>
        </p:blipFill>
        <p:spPr>
          <a:xfrm>
            <a:off x="1329938" y="636725"/>
            <a:ext cx="6484126" cy="43227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1"/>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Solar Cells</a:t>
            </a:r>
            <a:endParaRPr b="1" sz="3020">
              <a:solidFill>
                <a:srgbClr val="FF0000"/>
              </a:solidFill>
            </a:endParaRPr>
          </a:p>
        </p:txBody>
      </p:sp>
      <p:pic>
        <p:nvPicPr>
          <p:cNvPr id="174" name="Google Shape;174;p31"/>
          <p:cNvPicPr preferRelativeResize="0"/>
          <p:nvPr/>
        </p:nvPicPr>
        <p:blipFill>
          <a:blip r:embed="rId3">
            <a:alphaModFix/>
          </a:blip>
          <a:stretch>
            <a:fillRect/>
          </a:stretch>
        </p:blipFill>
        <p:spPr>
          <a:xfrm>
            <a:off x="1309675" y="636725"/>
            <a:ext cx="6524650" cy="43480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2"/>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Electric Propulsion (but not by Tesla!)</a:t>
            </a:r>
            <a:endParaRPr b="1" sz="3020">
              <a:solidFill>
                <a:srgbClr val="FF0000"/>
              </a:solidFill>
            </a:endParaRPr>
          </a:p>
        </p:txBody>
      </p:sp>
      <p:sp>
        <p:nvSpPr>
          <p:cNvPr id="180" name="Google Shape;180;p32"/>
          <p:cNvSpPr txBox="1"/>
          <p:nvPr>
            <p:ph idx="1" type="body"/>
          </p:nvPr>
        </p:nvSpPr>
        <p:spPr>
          <a:xfrm>
            <a:off x="682150" y="3771375"/>
            <a:ext cx="7785900" cy="13725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1200"/>
              </a:spcAft>
              <a:buNone/>
            </a:pPr>
            <a:r>
              <a:rPr b="1" lang="en" sz="1300">
                <a:solidFill>
                  <a:schemeClr val="dk1"/>
                </a:solidFill>
              </a:rPr>
              <a:t>Psyche uses solar electric propulsion. </a:t>
            </a:r>
            <a:r>
              <a:rPr b="1" lang="en" sz="1300">
                <a:solidFill>
                  <a:schemeClr val="dk1"/>
                </a:solidFill>
              </a:rPr>
              <a:t>The system uses Xenon gas as the propellant. The spacecraft has four Hall-effect thrusters that rely on electromagnetic fields to expel charged atoms, or ions, of inert xenon gas that in turn create thrust, trailing a blue glow of xenon. Only one thruster is on at a time, providing up to 240 millinewtons of thrust – about the amount of force that one AA battery would exert on the palm of your hand. Psyche will carry seven ~22-gallon (82-liter) tanks of xenon propellant – which weigh ~2,392 pounds (1,085 kilograms).</a:t>
            </a:r>
            <a:endParaRPr b="1" sz="1300">
              <a:solidFill>
                <a:schemeClr val="dk1"/>
              </a:solidFill>
            </a:endParaRPr>
          </a:p>
        </p:txBody>
      </p:sp>
      <p:pic>
        <p:nvPicPr>
          <p:cNvPr id="181" name="Google Shape;181;p32"/>
          <p:cNvPicPr preferRelativeResize="0"/>
          <p:nvPr/>
        </p:nvPicPr>
        <p:blipFill>
          <a:blip r:embed="rId3">
            <a:alphaModFix/>
          </a:blip>
          <a:stretch>
            <a:fillRect/>
          </a:stretch>
        </p:blipFill>
        <p:spPr>
          <a:xfrm>
            <a:off x="1721150" y="636725"/>
            <a:ext cx="5701705" cy="32052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33"/>
          <p:cNvPicPr preferRelativeResize="0"/>
          <p:nvPr/>
        </p:nvPicPr>
        <p:blipFill>
          <a:blip r:embed="rId3">
            <a:alphaModFix/>
          </a:blip>
          <a:stretch>
            <a:fillRect/>
          </a:stretch>
        </p:blipFill>
        <p:spPr>
          <a:xfrm>
            <a:off x="1189525" y="636725"/>
            <a:ext cx="6764951" cy="4506775"/>
          </a:xfrm>
          <a:prstGeom prst="rect">
            <a:avLst/>
          </a:prstGeom>
          <a:noFill/>
          <a:ln>
            <a:noFill/>
          </a:ln>
        </p:spPr>
      </p:pic>
      <p:sp>
        <p:nvSpPr>
          <p:cNvPr id="187" name="Google Shape;187;p33"/>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a:t>
            </a:r>
            <a:r>
              <a:rPr b="1" lang="en" sz="3020">
                <a:solidFill>
                  <a:srgbClr val="FF0000"/>
                </a:solidFill>
              </a:rPr>
              <a:t>he Four Hall Thrusters</a:t>
            </a:r>
            <a:endParaRPr b="1" sz="302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4"/>
          <p:cNvSpPr txBox="1"/>
          <p:nvPr>
            <p:ph idx="1" type="body"/>
          </p:nvPr>
        </p:nvSpPr>
        <p:spPr>
          <a:xfrm>
            <a:off x="689975" y="3567525"/>
            <a:ext cx="7778100" cy="1575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00">
                <a:solidFill>
                  <a:srgbClr val="202122"/>
                </a:solidFill>
                <a:highlight>
                  <a:srgbClr val="FFFFFF"/>
                </a:highlight>
              </a:rPr>
              <a:t>The thruster is nominally rated at 4.5 kW operating power, but it will also operate for long durations at about 900 watts. </a:t>
            </a:r>
            <a:r>
              <a:rPr b="1" i="1" lang="en" sz="1200">
                <a:solidFill>
                  <a:srgbClr val="202122"/>
                </a:solidFill>
                <a:highlight>
                  <a:srgbClr val="FFFFFF"/>
                </a:highlight>
              </a:rPr>
              <a:t>Psyche</a:t>
            </a:r>
            <a:r>
              <a:rPr b="1" lang="en" sz="1200">
                <a:solidFill>
                  <a:srgbClr val="202122"/>
                </a:solidFill>
                <a:highlight>
                  <a:srgbClr val="FFFFFF"/>
                </a:highlight>
              </a:rPr>
              <a:t> is the first interplanetary mission to use Hall-effect thrusters, although not the first to use electric thrusters in general.</a:t>
            </a:r>
            <a:endParaRPr b="1" sz="1200">
              <a:solidFill>
                <a:srgbClr val="202122"/>
              </a:solidFill>
              <a:highlight>
                <a:srgbClr val="FFFFFF"/>
              </a:highlight>
            </a:endParaRPr>
          </a:p>
          <a:p>
            <a:pPr indent="-304800" lvl="0" marL="457200" rtl="0" algn="l">
              <a:lnSpc>
                <a:spcPct val="100000"/>
              </a:lnSpc>
              <a:spcBef>
                <a:spcPts val="0"/>
              </a:spcBef>
              <a:spcAft>
                <a:spcPts val="0"/>
              </a:spcAft>
              <a:buClr>
                <a:schemeClr val="dk1"/>
              </a:buClr>
              <a:buSzPts val="1200"/>
              <a:buChar char="●"/>
            </a:pPr>
            <a:r>
              <a:rPr b="1" lang="en" sz="1200">
                <a:solidFill>
                  <a:schemeClr val="dk1"/>
                </a:solidFill>
                <a:highlight>
                  <a:srgbClr val="F8F9FA"/>
                </a:highlight>
              </a:rPr>
              <a:t>Thrust=280 mN</a:t>
            </a:r>
            <a:endParaRPr b="1" sz="1200">
              <a:solidFill>
                <a:schemeClr val="dk1"/>
              </a:solidFill>
              <a:highlight>
                <a:srgbClr val="F8F9FA"/>
              </a:highlight>
            </a:endParaRPr>
          </a:p>
          <a:p>
            <a:pPr indent="-304800" lvl="0" marL="457200" rtl="0" algn="l">
              <a:lnSpc>
                <a:spcPct val="100000"/>
              </a:lnSpc>
              <a:spcBef>
                <a:spcPts val="0"/>
              </a:spcBef>
              <a:spcAft>
                <a:spcPts val="0"/>
              </a:spcAft>
              <a:buClr>
                <a:schemeClr val="dk1"/>
              </a:buClr>
              <a:buSzPts val="1200"/>
              <a:buChar char="●"/>
            </a:pPr>
            <a:r>
              <a:rPr b="1" lang="en" sz="1200">
                <a:solidFill>
                  <a:schemeClr val="dk1"/>
                </a:solidFill>
                <a:highlight>
                  <a:srgbClr val="F8F9FA"/>
                </a:highlight>
              </a:rPr>
              <a:t>Thruster mass=8.5 kg</a:t>
            </a:r>
            <a:endParaRPr b="1" sz="1200">
              <a:solidFill>
                <a:schemeClr val="dk1"/>
              </a:solidFill>
              <a:highlight>
                <a:srgbClr val="F8F9FA"/>
              </a:highlight>
            </a:endParaRPr>
          </a:p>
          <a:p>
            <a:pPr indent="-304800" lvl="0" marL="457200" rtl="0" algn="l">
              <a:lnSpc>
                <a:spcPct val="100000"/>
              </a:lnSpc>
              <a:spcBef>
                <a:spcPts val="0"/>
              </a:spcBef>
              <a:spcAft>
                <a:spcPts val="0"/>
              </a:spcAft>
              <a:buClr>
                <a:schemeClr val="dk1"/>
              </a:buClr>
              <a:buSzPts val="1200"/>
              <a:buChar char="●"/>
            </a:pPr>
            <a:r>
              <a:rPr b="1" lang="en" sz="1200">
                <a:solidFill>
                  <a:schemeClr val="dk1"/>
                </a:solidFill>
                <a:highlight>
                  <a:srgbClr val="F8F9FA"/>
                </a:highlight>
              </a:rPr>
              <a:t>Propellant mass=922 kg of </a:t>
            </a:r>
            <a:r>
              <a:rPr b="1" lang="en" sz="1200">
                <a:solidFill>
                  <a:schemeClr val="dk1"/>
                </a:solidFill>
                <a:highlight>
                  <a:srgbClr val="F8F9FA"/>
                </a:highlight>
                <a:uFill>
                  <a:noFill/>
                </a:uFill>
                <a:hlinkClick r:id="rId3">
                  <a:extLst>
                    <a:ext uri="{A12FA001-AC4F-418D-AE19-62706E023703}">
                      <ahyp:hlinkClr val="tx"/>
                    </a:ext>
                  </a:extLst>
                </a:hlinkClick>
              </a:rPr>
              <a:t>xenon</a:t>
            </a:r>
            <a:endParaRPr b="1" sz="1200">
              <a:solidFill>
                <a:schemeClr val="dk1"/>
              </a:solidFill>
              <a:highlight>
                <a:srgbClr val="F8F9FA"/>
              </a:highlight>
            </a:endParaRPr>
          </a:p>
          <a:p>
            <a:pPr indent="-304800" lvl="0" marL="457200" rtl="0" algn="l">
              <a:lnSpc>
                <a:spcPct val="100000"/>
              </a:lnSpc>
              <a:spcBef>
                <a:spcPts val="0"/>
              </a:spcBef>
              <a:spcAft>
                <a:spcPts val="0"/>
              </a:spcAft>
              <a:buClr>
                <a:schemeClr val="dk1"/>
              </a:buClr>
              <a:buSzPts val="1200"/>
              <a:buChar char="●"/>
            </a:pPr>
            <a:r>
              <a:rPr b="1" lang="en" sz="1200">
                <a:solidFill>
                  <a:schemeClr val="dk1"/>
                </a:solidFill>
                <a:highlight>
                  <a:srgbClr val="F8F9FA"/>
                </a:highlight>
              </a:rPr>
              <a:t>Total impulse=8.2 MN·s (for </a:t>
            </a:r>
            <a:r>
              <a:rPr b="1" i="1" lang="en" sz="1200">
                <a:solidFill>
                  <a:schemeClr val="dk1"/>
                </a:solidFill>
                <a:highlight>
                  <a:srgbClr val="F8F9FA"/>
                </a:highlight>
              </a:rPr>
              <a:t>Psyche</a:t>
            </a:r>
            <a:r>
              <a:rPr b="1" lang="en" sz="1200">
                <a:solidFill>
                  <a:schemeClr val="dk1"/>
                </a:solidFill>
                <a:highlight>
                  <a:srgbClr val="F8F9FA"/>
                </a:highlight>
              </a:rPr>
              <a:t>)</a:t>
            </a:r>
            <a:endParaRPr b="1" sz="1200">
              <a:solidFill>
                <a:schemeClr val="dk1"/>
              </a:solidFill>
              <a:highlight>
                <a:srgbClr val="FFFFFF"/>
              </a:highlight>
            </a:endParaRPr>
          </a:p>
        </p:txBody>
      </p:sp>
      <p:pic>
        <p:nvPicPr>
          <p:cNvPr id="193" name="Google Shape;193;p34"/>
          <p:cNvPicPr preferRelativeResize="0"/>
          <p:nvPr/>
        </p:nvPicPr>
        <p:blipFill>
          <a:blip r:embed="rId4">
            <a:alphaModFix/>
          </a:blip>
          <a:stretch>
            <a:fillRect/>
          </a:stretch>
        </p:blipFill>
        <p:spPr>
          <a:xfrm>
            <a:off x="2325238" y="636725"/>
            <a:ext cx="4493526" cy="2995675"/>
          </a:xfrm>
          <a:prstGeom prst="rect">
            <a:avLst/>
          </a:prstGeom>
          <a:noFill/>
          <a:ln>
            <a:noFill/>
          </a:ln>
        </p:spPr>
      </p:pic>
      <p:sp>
        <p:nvSpPr>
          <p:cNvPr id="194" name="Google Shape;194;p34"/>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Integrating the Hall Thrusters</a:t>
            </a:r>
            <a:endParaRPr b="1" sz="302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5"/>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Imagers (2 are better than just 1!)</a:t>
            </a:r>
            <a:endParaRPr b="1" sz="3020">
              <a:solidFill>
                <a:srgbClr val="FF0000"/>
              </a:solidFill>
            </a:endParaRPr>
          </a:p>
        </p:txBody>
      </p:sp>
      <p:pic>
        <p:nvPicPr>
          <p:cNvPr id="200" name="Google Shape;200;p35"/>
          <p:cNvPicPr preferRelativeResize="0"/>
          <p:nvPr/>
        </p:nvPicPr>
        <p:blipFill>
          <a:blip r:embed="rId3">
            <a:alphaModFix/>
          </a:blip>
          <a:stretch>
            <a:fillRect/>
          </a:stretch>
        </p:blipFill>
        <p:spPr>
          <a:xfrm>
            <a:off x="2132200" y="707275"/>
            <a:ext cx="4879601" cy="3252276"/>
          </a:xfrm>
          <a:prstGeom prst="rect">
            <a:avLst/>
          </a:prstGeom>
          <a:noFill/>
          <a:ln>
            <a:noFill/>
          </a:ln>
        </p:spPr>
      </p:pic>
      <p:sp>
        <p:nvSpPr>
          <p:cNvPr id="201" name="Google Shape;201;p35"/>
          <p:cNvSpPr txBox="1"/>
          <p:nvPr/>
        </p:nvSpPr>
        <p:spPr>
          <a:xfrm>
            <a:off x="682150" y="3896825"/>
            <a:ext cx="7770000" cy="124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2100"/>
              </a:spcAft>
              <a:buNone/>
            </a:pPr>
            <a:r>
              <a:rPr b="1" lang="en" sz="1300">
                <a:highlight>
                  <a:srgbClr val="FFFFFF"/>
                </a:highlight>
              </a:rPr>
              <a:t>The Multispectral Imager (CCD camera) provides high-resolution images using filters to discriminate between Psyche’s metallic and silicate constituents. The instrument consists of a pair of identical cameras designed to acquire geologic, compositional, and topographic data. The purpose of the second camera is to provide redundancy for mission-critical optical navigation. Photo Credit: NASA/JPL-Caltech/ASU/MSSS</a:t>
            </a:r>
            <a:endParaRPr b="1" sz="1300"/>
          </a:p>
        </p:txBody>
      </p:sp>
      <p:sp>
        <p:nvSpPr>
          <p:cNvPr id="202" name="Google Shape;202;p35"/>
          <p:cNvSpPr txBox="1"/>
          <p:nvPr/>
        </p:nvSpPr>
        <p:spPr>
          <a:xfrm>
            <a:off x="682150" y="707275"/>
            <a:ext cx="1372200" cy="25623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t>Psyche uses same imager as is used in the Curiosity Rover Mastcam and also on the O</a:t>
            </a:r>
            <a:r>
              <a:rPr b="1" lang="en" sz="1300">
                <a:uFill>
                  <a:noFill/>
                </a:uFill>
                <a:hlinkClick r:id="rId4"/>
              </a:rPr>
              <a:t>SIRIS-REx</a:t>
            </a:r>
            <a:r>
              <a:rPr b="1" lang="en" sz="1300"/>
              <a:t> Touch And Go Camera System (TAGCAMS)</a:t>
            </a:r>
            <a:endParaRPr b="1" sz="1300"/>
          </a:p>
          <a:p>
            <a:pPr indent="0" lvl="0" marL="0" rtl="0" algn="ctr">
              <a:spcBef>
                <a:spcPts val="0"/>
              </a:spcBef>
              <a:spcAft>
                <a:spcPts val="0"/>
              </a:spcAft>
              <a:buNone/>
            </a:pPr>
            <a:r>
              <a:t/>
            </a:r>
            <a:endParaRPr sz="1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6"/>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Imager Details and Imager Filters</a:t>
            </a:r>
            <a:endParaRPr b="1" sz="3020">
              <a:solidFill>
                <a:srgbClr val="FF0000"/>
              </a:solidFill>
            </a:endParaRPr>
          </a:p>
        </p:txBody>
      </p:sp>
      <p:sp>
        <p:nvSpPr>
          <p:cNvPr id="208" name="Google Shape;208;p36"/>
          <p:cNvSpPr txBox="1"/>
          <p:nvPr/>
        </p:nvSpPr>
        <p:spPr>
          <a:xfrm>
            <a:off x="6335275" y="636725"/>
            <a:ext cx="2124900" cy="36993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100"/>
              <a:t>CCD Camera Specs:</a:t>
            </a:r>
            <a:endParaRPr b="1" sz="1100"/>
          </a:p>
          <a:p>
            <a:pPr indent="0" lvl="0" marL="0" rtl="0" algn="ctr">
              <a:lnSpc>
                <a:spcPct val="100000"/>
              </a:lnSpc>
              <a:spcBef>
                <a:spcPts val="0"/>
              </a:spcBef>
              <a:spcAft>
                <a:spcPts val="0"/>
              </a:spcAft>
              <a:buNone/>
            </a:pPr>
            <a:r>
              <a:t/>
            </a:r>
            <a:endParaRPr b="1" sz="1100"/>
          </a:p>
          <a:p>
            <a:pPr indent="0" lvl="0" marL="0" rtl="0" algn="ctr">
              <a:lnSpc>
                <a:spcPct val="100000"/>
              </a:lnSpc>
              <a:spcBef>
                <a:spcPts val="0"/>
              </a:spcBef>
              <a:spcAft>
                <a:spcPts val="0"/>
              </a:spcAft>
              <a:buNone/>
            </a:pPr>
            <a:r>
              <a:rPr b="1" lang="en" sz="1100"/>
              <a:t>Electronic shutter</a:t>
            </a:r>
            <a:endParaRPr b="1" sz="1100"/>
          </a:p>
          <a:p>
            <a:pPr indent="0" lvl="0" marL="0" rtl="0" algn="ctr">
              <a:lnSpc>
                <a:spcPct val="100000"/>
              </a:lnSpc>
              <a:spcBef>
                <a:spcPts val="0"/>
              </a:spcBef>
              <a:spcAft>
                <a:spcPts val="0"/>
              </a:spcAft>
              <a:buNone/>
            </a:pPr>
            <a:r>
              <a:t/>
            </a:r>
            <a:endParaRPr b="1" sz="1100"/>
          </a:p>
          <a:p>
            <a:pPr indent="0" lvl="0" marL="0" rtl="0" algn="ctr">
              <a:lnSpc>
                <a:spcPct val="100000"/>
              </a:lnSpc>
              <a:spcBef>
                <a:spcPts val="0"/>
              </a:spcBef>
              <a:spcAft>
                <a:spcPts val="0"/>
              </a:spcAft>
              <a:buNone/>
            </a:pPr>
            <a:r>
              <a:rPr b="1" lang="en" sz="1100"/>
              <a:t>Fixed focus 800m to ∞</a:t>
            </a:r>
            <a:endParaRPr b="1" sz="1100"/>
          </a:p>
          <a:p>
            <a:pPr indent="0" lvl="0" marL="0" rtl="0" algn="ctr">
              <a:lnSpc>
                <a:spcPct val="100000"/>
              </a:lnSpc>
              <a:spcBef>
                <a:spcPts val="0"/>
              </a:spcBef>
              <a:spcAft>
                <a:spcPts val="0"/>
              </a:spcAft>
              <a:buNone/>
            </a:pPr>
            <a:r>
              <a:t/>
            </a:r>
            <a:endParaRPr b="1" sz="1100"/>
          </a:p>
          <a:p>
            <a:pPr indent="0" lvl="0" marL="0" rtl="0" algn="ctr">
              <a:lnSpc>
                <a:spcPct val="100000"/>
              </a:lnSpc>
              <a:spcBef>
                <a:spcPts val="0"/>
              </a:spcBef>
              <a:spcAft>
                <a:spcPts val="0"/>
              </a:spcAft>
              <a:buNone/>
            </a:pPr>
            <a:r>
              <a:rPr b="1" lang="en" sz="1100"/>
              <a:t>Focal length=148mm</a:t>
            </a:r>
            <a:endParaRPr b="1" sz="1100"/>
          </a:p>
          <a:p>
            <a:pPr indent="0" lvl="0" marL="0" rtl="0" algn="ctr">
              <a:lnSpc>
                <a:spcPct val="100000"/>
              </a:lnSpc>
              <a:spcBef>
                <a:spcPts val="0"/>
              </a:spcBef>
              <a:spcAft>
                <a:spcPts val="0"/>
              </a:spcAft>
              <a:buNone/>
            </a:pPr>
            <a:r>
              <a:t/>
            </a:r>
            <a:endParaRPr b="1" sz="1100"/>
          </a:p>
          <a:p>
            <a:pPr indent="0" lvl="0" marL="0" rtl="0" algn="ctr">
              <a:lnSpc>
                <a:spcPct val="100000"/>
              </a:lnSpc>
              <a:spcBef>
                <a:spcPts val="0"/>
              </a:spcBef>
              <a:spcAft>
                <a:spcPts val="0"/>
              </a:spcAft>
              <a:buNone/>
            </a:pPr>
            <a:r>
              <a:rPr b="1" lang="en" sz="1100"/>
              <a:t>1600 x 1200 resolution</a:t>
            </a:r>
            <a:endParaRPr b="1" sz="1100"/>
          </a:p>
          <a:p>
            <a:pPr indent="0" lvl="0" marL="0" rtl="0" algn="ctr">
              <a:lnSpc>
                <a:spcPct val="100000"/>
              </a:lnSpc>
              <a:spcBef>
                <a:spcPts val="0"/>
              </a:spcBef>
              <a:spcAft>
                <a:spcPts val="0"/>
              </a:spcAft>
              <a:buNone/>
            </a:pPr>
            <a:r>
              <a:t/>
            </a:r>
            <a:endParaRPr b="1" sz="1100"/>
          </a:p>
          <a:p>
            <a:pPr indent="0" lvl="0" marL="0" rtl="0" algn="ctr">
              <a:lnSpc>
                <a:spcPct val="100000"/>
              </a:lnSpc>
              <a:spcBef>
                <a:spcPts val="0"/>
              </a:spcBef>
              <a:spcAft>
                <a:spcPts val="0"/>
              </a:spcAft>
              <a:buNone/>
            </a:pPr>
            <a:r>
              <a:rPr b="1" lang="en" sz="1100"/>
              <a:t>f/ratio=2.9</a:t>
            </a:r>
            <a:endParaRPr b="1" sz="1100"/>
          </a:p>
          <a:p>
            <a:pPr indent="0" lvl="0" marL="0" rtl="0" algn="ctr">
              <a:lnSpc>
                <a:spcPct val="100000"/>
              </a:lnSpc>
              <a:spcBef>
                <a:spcPts val="0"/>
              </a:spcBef>
              <a:spcAft>
                <a:spcPts val="0"/>
              </a:spcAft>
              <a:buNone/>
            </a:pPr>
            <a:r>
              <a:t/>
            </a:r>
            <a:endParaRPr b="1" sz="1100"/>
          </a:p>
          <a:p>
            <a:pPr indent="0" lvl="0" marL="0" rtl="0" algn="ctr">
              <a:lnSpc>
                <a:spcPct val="100000"/>
              </a:lnSpc>
              <a:spcBef>
                <a:spcPts val="0"/>
              </a:spcBef>
              <a:spcAft>
                <a:spcPts val="0"/>
              </a:spcAft>
              <a:buNone/>
            </a:pPr>
            <a:r>
              <a:rPr b="1" lang="en" sz="1100"/>
              <a:t>Aspect ratio=4:3</a:t>
            </a:r>
            <a:endParaRPr b="1" sz="1100"/>
          </a:p>
          <a:p>
            <a:pPr indent="0" lvl="0" marL="0" rtl="0" algn="ctr">
              <a:lnSpc>
                <a:spcPct val="100000"/>
              </a:lnSpc>
              <a:spcBef>
                <a:spcPts val="0"/>
              </a:spcBef>
              <a:spcAft>
                <a:spcPts val="0"/>
              </a:spcAft>
              <a:buNone/>
            </a:pPr>
            <a:r>
              <a:t/>
            </a:r>
            <a:endParaRPr b="1" sz="1100"/>
          </a:p>
          <a:p>
            <a:pPr indent="0" lvl="0" marL="0" rtl="0" algn="ctr">
              <a:lnSpc>
                <a:spcPct val="100000"/>
              </a:lnSpc>
              <a:spcBef>
                <a:spcPts val="0"/>
              </a:spcBef>
              <a:spcAft>
                <a:spcPts val="0"/>
              </a:spcAft>
              <a:buNone/>
            </a:pPr>
            <a:r>
              <a:rPr b="1" lang="en" sz="1100"/>
              <a:t>SNR </a:t>
            </a:r>
            <a:r>
              <a:rPr b="1" lang="en" sz="1100" u="sng"/>
              <a:t>&gt;</a:t>
            </a:r>
            <a:r>
              <a:rPr b="1" lang="en" sz="1100"/>
              <a:t>50</a:t>
            </a:r>
            <a:endParaRPr b="1" sz="1100"/>
          </a:p>
          <a:p>
            <a:pPr indent="0" lvl="0" marL="0" rtl="0" algn="ctr">
              <a:lnSpc>
                <a:spcPct val="100000"/>
              </a:lnSpc>
              <a:spcBef>
                <a:spcPts val="0"/>
              </a:spcBef>
              <a:spcAft>
                <a:spcPts val="0"/>
              </a:spcAft>
              <a:buNone/>
            </a:pPr>
            <a:r>
              <a:t/>
            </a:r>
            <a:endParaRPr b="1" sz="1100"/>
          </a:p>
          <a:p>
            <a:pPr indent="0" lvl="0" marL="0" rtl="0" algn="ctr">
              <a:lnSpc>
                <a:spcPct val="100000"/>
              </a:lnSpc>
              <a:spcBef>
                <a:spcPts val="0"/>
              </a:spcBef>
              <a:spcAft>
                <a:spcPts val="0"/>
              </a:spcAft>
              <a:buNone/>
            </a:pPr>
            <a:r>
              <a:rPr b="1" lang="en" sz="1100"/>
              <a:t>Pixel size=7.4 Microns</a:t>
            </a:r>
            <a:endParaRPr b="1" sz="1100"/>
          </a:p>
          <a:p>
            <a:pPr indent="0" lvl="0" marL="0" rtl="0" algn="ctr">
              <a:lnSpc>
                <a:spcPct val="100000"/>
              </a:lnSpc>
              <a:spcBef>
                <a:spcPts val="0"/>
              </a:spcBef>
              <a:spcAft>
                <a:spcPts val="0"/>
              </a:spcAft>
              <a:buNone/>
            </a:pPr>
            <a:r>
              <a:t/>
            </a:r>
            <a:endParaRPr b="1" sz="1100"/>
          </a:p>
          <a:p>
            <a:pPr indent="0" lvl="0" marL="0" rtl="0" algn="ctr">
              <a:lnSpc>
                <a:spcPct val="100000"/>
              </a:lnSpc>
              <a:spcBef>
                <a:spcPts val="0"/>
              </a:spcBef>
              <a:spcAft>
                <a:spcPts val="0"/>
              </a:spcAft>
              <a:buNone/>
            </a:pPr>
            <a:r>
              <a:rPr b="1" lang="en" sz="1100"/>
              <a:t>Capacity of flash drive prior to downlink=4,000 uncompressed images</a:t>
            </a:r>
            <a:endParaRPr b="1" sz="1100"/>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p:txBody>
      </p:sp>
      <p:pic>
        <p:nvPicPr>
          <p:cNvPr id="209" name="Google Shape;209;p36"/>
          <p:cNvPicPr preferRelativeResize="0"/>
          <p:nvPr/>
        </p:nvPicPr>
        <p:blipFill>
          <a:blip r:embed="rId3">
            <a:alphaModFix/>
          </a:blip>
          <a:stretch>
            <a:fillRect/>
          </a:stretch>
        </p:blipFill>
        <p:spPr>
          <a:xfrm>
            <a:off x="750000" y="2333313"/>
            <a:ext cx="1605200" cy="1151200"/>
          </a:xfrm>
          <a:prstGeom prst="rect">
            <a:avLst/>
          </a:prstGeom>
          <a:noFill/>
          <a:ln>
            <a:noFill/>
          </a:ln>
        </p:spPr>
      </p:pic>
      <p:sp>
        <p:nvSpPr>
          <p:cNvPr id="210" name="Google Shape;210;p36"/>
          <p:cNvSpPr txBox="1"/>
          <p:nvPr/>
        </p:nvSpPr>
        <p:spPr>
          <a:xfrm>
            <a:off x="682150" y="2258125"/>
            <a:ext cx="1740900" cy="2078100"/>
          </a:xfrm>
          <a:prstGeom prst="rect">
            <a:avLst/>
          </a:prstGeom>
          <a:noFill/>
          <a:ln cap="flat" cmpd="dbl" w="38100">
            <a:solidFill>
              <a:srgbClr val="3366CC"/>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rPr b="1" lang="en" sz="1100">
                <a:solidFill>
                  <a:schemeClr val="dk1"/>
                </a:solidFill>
              </a:rPr>
              <a:t>Kodak Designed</a:t>
            </a:r>
            <a:endParaRPr b="1" sz="1100">
              <a:solidFill>
                <a:schemeClr val="dk1"/>
              </a:solidFill>
            </a:endParaRPr>
          </a:p>
          <a:p>
            <a:pPr indent="0" lvl="0" marL="0" rtl="0" algn="ctr">
              <a:spcBef>
                <a:spcPts val="0"/>
              </a:spcBef>
              <a:spcAft>
                <a:spcPts val="0"/>
              </a:spcAft>
              <a:buNone/>
            </a:pPr>
            <a:r>
              <a:rPr b="1" lang="en" sz="1100">
                <a:solidFill>
                  <a:schemeClr val="dk1"/>
                </a:solidFill>
              </a:rPr>
              <a:t>2MP KAI-2020 </a:t>
            </a:r>
            <a:endParaRPr b="1" sz="1100">
              <a:solidFill>
                <a:schemeClr val="dk1"/>
              </a:solidFill>
            </a:endParaRPr>
          </a:p>
          <a:p>
            <a:pPr indent="0" lvl="0" marL="0" rtl="0" algn="ctr">
              <a:spcBef>
                <a:spcPts val="0"/>
              </a:spcBef>
              <a:spcAft>
                <a:spcPts val="0"/>
              </a:spcAft>
              <a:buNone/>
            </a:pPr>
            <a:r>
              <a:rPr b="1" lang="en" sz="1100">
                <a:solidFill>
                  <a:schemeClr val="dk1"/>
                </a:solidFill>
              </a:rPr>
              <a:t>CCD chip mfg by onsemi semiconductor</a:t>
            </a:r>
            <a:endParaRPr b="1"/>
          </a:p>
        </p:txBody>
      </p:sp>
      <p:pic>
        <p:nvPicPr>
          <p:cNvPr id="211" name="Google Shape;211;p36"/>
          <p:cNvPicPr preferRelativeResize="0"/>
          <p:nvPr/>
        </p:nvPicPr>
        <p:blipFill>
          <a:blip r:embed="rId4">
            <a:alphaModFix/>
          </a:blip>
          <a:stretch>
            <a:fillRect/>
          </a:stretch>
        </p:blipFill>
        <p:spPr>
          <a:xfrm>
            <a:off x="2863150" y="1910417"/>
            <a:ext cx="3032025" cy="2425620"/>
          </a:xfrm>
          <a:prstGeom prst="rect">
            <a:avLst/>
          </a:prstGeom>
          <a:noFill/>
          <a:ln cap="flat" cmpd="dbl" w="38100">
            <a:solidFill>
              <a:srgbClr val="3366CC"/>
            </a:solidFill>
            <a:prstDash val="solid"/>
            <a:round/>
            <a:headEnd len="sm" w="sm" type="none"/>
            <a:tailEnd len="sm" w="sm" type="none"/>
          </a:ln>
        </p:spPr>
      </p:pic>
      <p:sp>
        <p:nvSpPr>
          <p:cNvPr id="212" name="Google Shape;212;p36"/>
          <p:cNvSpPr txBox="1"/>
          <p:nvPr/>
        </p:nvSpPr>
        <p:spPr>
          <a:xfrm>
            <a:off x="682150" y="636725"/>
            <a:ext cx="5405700" cy="6927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Each camera is composed of a telescope (148 mm focal length, f/2.9 focal ratio), camera head (9-position filter wheel, and Focal Plane Array) and a Digital Electronics Assembly mounted separately on the spacecraft.</a:t>
            </a:r>
            <a:endParaRPr b="1" sz="11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7"/>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GRNS </a:t>
            </a:r>
            <a:r>
              <a:rPr b="1" lang="en" sz="2820">
                <a:solidFill>
                  <a:srgbClr val="FF0000"/>
                </a:solidFill>
              </a:rPr>
              <a:t>(Gamma Ray Neutron Spectrometer)</a:t>
            </a:r>
            <a:endParaRPr b="1" sz="2820">
              <a:solidFill>
                <a:srgbClr val="FF0000"/>
              </a:solidFill>
            </a:endParaRPr>
          </a:p>
        </p:txBody>
      </p:sp>
      <p:pic>
        <p:nvPicPr>
          <p:cNvPr id="218" name="Google Shape;218;p37"/>
          <p:cNvPicPr preferRelativeResize="0"/>
          <p:nvPr/>
        </p:nvPicPr>
        <p:blipFill>
          <a:blip r:embed="rId3">
            <a:alphaModFix/>
          </a:blip>
          <a:stretch>
            <a:fillRect/>
          </a:stretch>
        </p:blipFill>
        <p:spPr>
          <a:xfrm>
            <a:off x="3070806" y="636725"/>
            <a:ext cx="3002380" cy="4506775"/>
          </a:xfrm>
          <a:prstGeom prst="rect">
            <a:avLst/>
          </a:prstGeom>
          <a:noFill/>
          <a:ln>
            <a:noFill/>
          </a:ln>
        </p:spPr>
      </p:pic>
      <p:sp>
        <p:nvSpPr>
          <p:cNvPr id="219" name="Google Shape;219;p37"/>
          <p:cNvSpPr txBox="1"/>
          <p:nvPr/>
        </p:nvSpPr>
        <p:spPr>
          <a:xfrm>
            <a:off x="689975" y="636725"/>
            <a:ext cx="2281500" cy="17547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262628"/>
                </a:solidFill>
                <a:highlight>
                  <a:srgbClr val="FFFFFF"/>
                </a:highlight>
              </a:rPr>
              <a:t>The spacecraft will use the GRNS to study the neutrons and gamma rays coming from the asteroid's surface to help determine its elemental composition. </a:t>
            </a:r>
            <a:endParaRPr b="1" sz="1300">
              <a:solidFill>
                <a:srgbClr val="262628"/>
              </a:solidFill>
            </a:endParaRPr>
          </a:p>
        </p:txBody>
      </p:sp>
      <p:sp>
        <p:nvSpPr>
          <p:cNvPr id="220" name="Google Shape;220;p37"/>
          <p:cNvSpPr txBox="1"/>
          <p:nvPr/>
        </p:nvSpPr>
        <p:spPr>
          <a:xfrm>
            <a:off x="6178475" y="658625"/>
            <a:ext cx="2281500" cy="42654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262628"/>
                </a:solidFill>
                <a:highlight>
                  <a:schemeClr val="lt1"/>
                </a:highlight>
              </a:rPr>
              <a:t>As cosmic rays and high energy particles impact the surface of Psyche, the elements that make up the surface material absorb the energy and in response emit neutrons and gamma rays of varying energy levels. These emitted neutrons and gamma rays can be detected by the GRNS and analyzed by scientists, who can match their properties to those emitted by known elements to determine what Psyche is made of.</a:t>
            </a:r>
            <a:endParaRPr b="1" sz="1300">
              <a:solidFill>
                <a:srgbClr val="262628"/>
              </a:solidFill>
            </a:endParaRPr>
          </a:p>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8"/>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200"/>
              </a:spcAft>
              <a:buClr>
                <a:schemeClr val="dk1"/>
              </a:buClr>
              <a:buSzPts val="1100"/>
              <a:buFont typeface="Arial"/>
              <a:buNone/>
            </a:pPr>
            <a:r>
              <a:rPr b="1" lang="en" sz="3000">
                <a:solidFill>
                  <a:srgbClr val="FF0000"/>
                </a:solidFill>
              </a:rPr>
              <a:t>Deep Space Optical Communication (DSOC)</a:t>
            </a:r>
            <a:endParaRPr b="1" sz="3000">
              <a:solidFill>
                <a:srgbClr val="FF0000"/>
              </a:solidFill>
            </a:endParaRPr>
          </a:p>
        </p:txBody>
      </p:sp>
      <p:sp>
        <p:nvSpPr>
          <p:cNvPr id="226" name="Google Shape;226;p38"/>
          <p:cNvSpPr txBox="1"/>
          <p:nvPr>
            <p:ph idx="1" type="body"/>
          </p:nvPr>
        </p:nvSpPr>
        <p:spPr>
          <a:xfrm>
            <a:off x="689975" y="3128450"/>
            <a:ext cx="7762200" cy="20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1"/>
                </a:solidFill>
              </a:rPr>
              <a:t>Attached to a side of the Psyche spacecraft is a pioneering technology demonstration: NASA’s </a:t>
            </a:r>
            <a:r>
              <a:rPr b="1" lang="en" sz="1100" u="sng">
                <a:solidFill>
                  <a:srgbClr val="3366CC"/>
                </a:solidFill>
                <a:hlinkClick r:id="rId3">
                  <a:extLst>
                    <a:ext uri="{A12FA001-AC4F-418D-AE19-62706E023703}">
                      <ahyp:hlinkClr val="tx"/>
                    </a:ext>
                  </a:extLst>
                </a:hlinkClick>
              </a:rPr>
              <a:t>Deep Space Optical Communications</a:t>
            </a:r>
            <a:r>
              <a:rPr b="1" lang="en" sz="1100">
                <a:solidFill>
                  <a:schemeClr val="dk1"/>
                </a:solidFill>
              </a:rPr>
              <a:t> (DSOC) experiment. Using a near-infrared laser, DSOC will be the agency’s first test of high-bandwidth optical communications between Earth and distances far exceeding the Moon. </a:t>
            </a:r>
            <a:endParaRPr b="1" sz="1100">
              <a:solidFill>
                <a:schemeClr val="dk1"/>
              </a:solidFill>
            </a:endParaRPr>
          </a:p>
          <a:p>
            <a:pPr indent="0" lvl="0" marL="0" rtl="0" algn="l">
              <a:spcBef>
                <a:spcPts val="1200"/>
              </a:spcBef>
              <a:spcAft>
                <a:spcPts val="1200"/>
              </a:spcAft>
              <a:buNone/>
            </a:pPr>
            <a:r>
              <a:rPr b="1" lang="en" sz="1100">
                <a:solidFill>
                  <a:schemeClr val="dk1"/>
                </a:solidFill>
              </a:rPr>
              <a:t>DSOC is not intended to relay Psyche mission data since the technology demonstration is planned for the first two years of the spacecraft’s cruise. But if it proves successful, the technology will be used by future human and robotic spacecraft to transmit huge volumes of science data, allowing more innovative space mission concepts to take flight. Ultimately, DSOC may pave the way for broadband communications that will help support humanity’s next giant leap: when NASA </a:t>
            </a:r>
            <a:r>
              <a:rPr b="1" lang="en" sz="1100" u="sng">
                <a:solidFill>
                  <a:srgbClr val="3366CC"/>
                </a:solidFill>
                <a:hlinkClick r:id="rId4">
                  <a:extLst>
                    <a:ext uri="{A12FA001-AC4F-418D-AE19-62706E023703}">
                      <ahyp:hlinkClr val="tx"/>
                    </a:ext>
                  </a:extLst>
                </a:hlinkClick>
              </a:rPr>
              <a:t>sends astronauts to Mars</a:t>
            </a:r>
            <a:r>
              <a:rPr b="1" lang="en" sz="1100">
                <a:solidFill>
                  <a:schemeClr val="dk1"/>
                </a:solidFill>
              </a:rPr>
              <a:t>.</a:t>
            </a:r>
            <a:endParaRPr b="1" sz="1100">
              <a:solidFill>
                <a:schemeClr val="dk1"/>
              </a:solidFill>
            </a:endParaRPr>
          </a:p>
        </p:txBody>
      </p:sp>
      <p:pic>
        <p:nvPicPr>
          <p:cNvPr id="227" name="Google Shape;227;p38"/>
          <p:cNvPicPr preferRelativeResize="0"/>
          <p:nvPr/>
        </p:nvPicPr>
        <p:blipFill>
          <a:blip r:embed="rId5">
            <a:alphaModFix/>
          </a:blip>
          <a:stretch>
            <a:fillRect/>
          </a:stretch>
        </p:blipFill>
        <p:spPr>
          <a:xfrm>
            <a:off x="2825388" y="636725"/>
            <a:ext cx="3493217" cy="25363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9"/>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3000">
                <a:solidFill>
                  <a:srgbClr val="FF0000"/>
                </a:solidFill>
              </a:rPr>
              <a:t>Magnetometers</a:t>
            </a:r>
            <a:endParaRPr b="1" sz="3000">
              <a:solidFill>
                <a:srgbClr val="FF0000"/>
              </a:solidFill>
            </a:endParaRPr>
          </a:p>
          <a:p>
            <a:pPr indent="0" lvl="0" marL="0" rtl="0" algn="ctr">
              <a:lnSpc>
                <a:spcPct val="115000"/>
              </a:lnSpc>
              <a:spcBef>
                <a:spcPts val="1200"/>
              </a:spcBef>
              <a:spcAft>
                <a:spcPts val="1200"/>
              </a:spcAft>
              <a:buClr>
                <a:schemeClr val="dk1"/>
              </a:buClr>
              <a:buSzPts val="1100"/>
              <a:buFont typeface="Arial"/>
              <a:buNone/>
            </a:pPr>
            <a:r>
              <a:t/>
            </a:r>
            <a:endParaRPr b="1" sz="3000">
              <a:solidFill>
                <a:srgbClr val="FF0000"/>
              </a:solidFill>
            </a:endParaRPr>
          </a:p>
        </p:txBody>
      </p:sp>
      <p:pic>
        <p:nvPicPr>
          <p:cNvPr id="233" name="Google Shape;233;p39"/>
          <p:cNvPicPr preferRelativeResize="0"/>
          <p:nvPr/>
        </p:nvPicPr>
        <p:blipFill>
          <a:blip r:embed="rId3">
            <a:alphaModFix/>
          </a:blip>
          <a:stretch>
            <a:fillRect/>
          </a:stretch>
        </p:blipFill>
        <p:spPr>
          <a:xfrm>
            <a:off x="1189550" y="636725"/>
            <a:ext cx="6764910" cy="45067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0"/>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Psyche Spacecraft at JPL</a:t>
            </a:r>
            <a:endParaRPr b="1" sz="3020">
              <a:solidFill>
                <a:srgbClr val="FF0000"/>
              </a:solidFill>
            </a:endParaRPr>
          </a:p>
        </p:txBody>
      </p:sp>
      <p:pic>
        <p:nvPicPr>
          <p:cNvPr id="239" name="Google Shape;239;p40"/>
          <p:cNvPicPr preferRelativeResize="0"/>
          <p:nvPr/>
        </p:nvPicPr>
        <p:blipFill>
          <a:blip r:embed="rId3">
            <a:alphaModFix/>
          </a:blip>
          <a:stretch>
            <a:fillRect/>
          </a:stretch>
        </p:blipFill>
        <p:spPr>
          <a:xfrm>
            <a:off x="1316363" y="636725"/>
            <a:ext cx="6511277" cy="450677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1"/>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a:t>
            </a:r>
            <a:r>
              <a:rPr b="1" lang="en" sz="3020">
                <a:solidFill>
                  <a:srgbClr val="FF0000"/>
                </a:solidFill>
              </a:rPr>
              <a:t>Psyche Spacecraft at JPL</a:t>
            </a:r>
            <a:endParaRPr b="1" sz="3020">
              <a:solidFill>
                <a:srgbClr val="FF0000"/>
              </a:solidFill>
            </a:endParaRPr>
          </a:p>
        </p:txBody>
      </p:sp>
      <p:pic>
        <p:nvPicPr>
          <p:cNvPr id="245" name="Google Shape;245;p41"/>
          <p:cNvPicPr preferRelativeResize="0"/>
          <p:nvPr/>
        </p:nvPicPr>
        <p:blipFill>
          <a:blip r:embed="rId3">
            <a:alphaModFix/>
          </a:blip>
          <a:stretch>
            <a:fillRect/>
          </a:stretch>
        </p:blipFill>
        <p:spPr>
          <a:xfrm>
            <a:off x="1567462" y="636725"/>
            <a:ext cx="6009067" cy="45067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2"/>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Part of the Psyche Team</a:t>
            </a:r>
            <a:endParaRPr b="1" sz="3020">
              <a:solidFill>
                <a:srgbClr val="FF0000"/>
              </a:solidFill>
            </a:endParaRPr>
          </a:p>
        </p:txBody>
      </p:sp>
      <p:pic>
        <p:nvPicPr>
          <p:cNvPr id="251" name="Google Shape;251;p42"/>
          <p:cNvPicPr preferRelativeResize="0"/>
          <p:nvPr/>
        </p:nvPicPr>
        <p:blipFill>
          <a:blip r:embed="rId3">
            <a:alphaModFix/>
          </a:blip>
          <a:stretch>
            <a:fillRect/>
          </a:stretch>
        </p:blipFill>
        <p:spPr>
          <a:xfrm>
            <a:off x="2101301" y="772450"/>
            <a:ext cx="4857725" cy="3236200"/>
          </a:xfrm>
          <a:prstGeom prst="rect">
            <a:avLst/>
          </a:prstGeom>
          <a:noFill/>
          <a:ln>
            <a:noFill/>
          </a:ln>
        </p:spPr>
      </p:pic>
      <p:sp>
        <p:nvSpPr>
          <p:cNvPr id="252" name="Google Shape;252;p42"/>
          <p:cNvSpPr txBox="1"/>
          <p:nvPr/>
        </p:nvSpPr>
        <p:spPr>
          <a:xfrm>
            <a:off x="689975" y="4008650"/>
            <a:ext cx="7778100" cy="11349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1"/>
                </a:solidFill>
              </a:rPr>
              <a:t>Members of the Psyche team pose for a photo in front of the </a:t>
            </a:r>
            <a:r>
              <a:rPr b="1" lang="en" sz="1500">
                <a:solidFill>
                  <a:schemeClr val="dk1"/>
                </a:solidFill>
              </a:rPr>
              <a:t>administration</a:t>
            </a:r>
            <a:r>
              <a:rPr b="1" lang="en" sz="1500">
                <a:solidFill>
                  <a:schemeClr val="dk1"/>
                </a:solidFill>
              </a:rPr>
              <a:t> building of the Jet Propulsion Laboratory in Southern California on April 13, 2022, a few weeks before the spacecraft shipped from JPL to the agency's Kennedy Space Center in Florida.</a:t>
            </a:r>
            <a:endParaRPr b="1" sz="15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3"/>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Psyche Arrives in Florida</a:t>
            </a:r>
            <a:endParaRPr b="1" sz="3020">
              <a:solidFill>
                <a:srgbClr val="FF0000"/>
              </a:solidFill>
            </a:endParaRPr>
          </a:p>
        </p:txBody>
      </p:sp>
      <p:sp>
        <p:nvSpPr>
          <p:cNvPr id="258" name="Google Shape;258;p43"/>
          <p:cNvSpPr txBox="1"/>
          <p:nvPr/>
        </p:nvSpPr>
        <p:spPr>
          <a:xfrm>
            <a:off x="689975" y="4398625"/>
            <a:ext cx="7778100" cy="74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rPr>
              <a:t>This is the C-17 aircraft that flew from March AFB, San Bernardino, CA to </a:t>
            </a:r>
            <a:r>
              <a:rPr b="1" lang="en" sz="1500">
                <a:solidFill>
                  <a:schemeClr val="dk1"/>
                </a:solidFill>
              </a:rPr>
              <a:t>Titusville, Florida in 2022 containing the Psyche spacecraft.</a:t>
            </a:r>
            <a:endParaRPr b="1" sz="1500"/>
          </a:p>
        </p:txBody>
      </p:sp>
      <p:pic>
        <p:nvPicPr>
          <p:cNvPr id="259" name="Google Shape;259;p43"/>
          <p:cNvPicPr preferRelativeResize="0"/>
          <p:nvPr/>
        </p:nvPicPr>
        <p:blipFill>
          <a:blip r:embed="rId3">
            <a:alphaModFix/>
          </a:blip>
          <a:stretch>
            <a:fillRect/>
          </a:stretch>
        </p:blipFill>
        <p:spPr>
          <a:xfrm>
            <a:off x="1200275" y="636725"/>
            <a:ext cx="6757507" cy="38011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4"/>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Now how do we get this out?</a:t>
            </a:r>
            <a:endParaRPr b="1" sz="3020">
              <a:solidFill>
                <a:srgbClr val="FF0000"/>
              </a:solidFill>
            </a:endParaRPr>
          </a:p>
        </p:txBody>
      </p:sp>
      <p:sp>
        <p:nvSpPr>
          <p:cNvPr id="265" name="Google Shape;265;p44"/>
          <p:cNvSpPr txBox="1"/>
          <p:nvPr/>
        </p:nvSpPr>
        <p:spPr>
          <a:xfrm>
            <a:off x="682150" y="4437825"/>
            <a:ext cx="7785900" cy="70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rPr>
              <a:t>Psyche spacecraft is inside its own environmental enclosure.</a:t>
            </a:r>
            <a:endParaRPr b="1" sz="1500"/>
          </a:p>
        </p:txBody>
      </p:sp>
      <p:pic>
        <p:nvPicPr>
          <p:cNvPr id="266" name="Google Shape;266;p44"/>
          <p:cNvPicPr preferRelativeResize="0"/>
          <p:nvPr/>
        </p:nvPicPr>
        <p:blipFill>
          <a:blip r:embed="rId3">
            <a:alphaModFix/>
          </a:blip>
          <a:stretch>
            <a:fillRect/>
          </a:stretch>
        </p:blipFill>
        <p:spPr>
          <a:xfrm>
            <a:off x="1723588" y="671200"/>
            <a:ext cx="5703030" cy="380109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5"/>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Astrotech Florida</a:t>
            </a:r>
            <a:endParaRPr b="1" sz="3020">
              <a:solidFill>
                <a:srgbClr val="FF0000"/>
              </a:solidFill>
            </a:endParaRPr>
          </a:p>
        </p:txBody>
      </p:sp>
      <p:pic>
        <p:nvPicPr>
          <p:cNvPr id="272" name="Google Shape;272;p45"/>
          <p:cNvPicPr preferRelativeResize="0"/>
          <p:nvPr/>
        </p:nvPicPr>
        <p:blipFill>
          <a:blip r:embed="rId3">
            <a:alphaModFix/>
          </a:blip>
          <a:stretch>
            <a:fillRect/>
          </a:stretch>
        </p:blipFill>
        <p:spPr>
          <a:xfrm>
            <a:off x="697825" y="771150"/>
            <a:ext cx="3874174" cy="2582775"/>
          </a:xfrm>
          <a:prstGeom prst="rect">
            <a:avLst/>
          </a:prstGeom>
          <a:noFill/>
          <a:ln>
            <a:noFill/>
          </a:ln>
        </p:spPr>
      </p:pic>
      <p:pic>
        <p:nvPicPr>
          <p:cNvPr id="273" name="Google Shape;273;p45"/>
          <p:cNvPicPr preferRelativeResize="0"/>
          <p:nvPr/>
        </p:nvPicPr>
        <p:blipFill>
          <a:blip r:embed="rId4">
            <a:alphaModFix/>
          </a:blip>
          <a:stretch>
            <a:fillRect/>
          </a:stretch>
        </p:blipFill>
        <p:spPr>
          <a:xfrm>
            <a:off x="4611938" y="771150"/>
            <a:ext cx="3840337" cy="25827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6"/>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b="1" lang="en" sz="3020">
                <a:solidFill>
                  <a:srgbClr val="FF0000"/>
                </a:solidFill>
              </a:rPr>
              <a:t>The Psyche Spacecraft at Astrotech</a:t>
            </a:r>
            <a:endParaRPr b="1" sz="3020">
              <a:solidFill>
                <a:srgbClr val="FF0000"/>
              </a:solidFill>
            </a:endParaRPr>
          </a:p>
        </p:txBody>
      </p:sp>
      <p:pic>
        <p:nvPicPr>
          <p:cNvPr id="279" name="Google Shape;279;p46"/>
          <p:cNvPicPr preferRelativeResize="0"/>
          <p:nvPr/>
        </p:nvPicPr>
        <p:blipFill>
          <a:blip r:embed="rId3">
            <a:alphaModFix/>
          </a:blip>
          <a:stretch>
            <a:fillRect/>
          </a:stretch>
        </p:blipFill>
        <p:spPr>
          <a:xfrm>
            <a:off x="1191925" y="691625"/>
            <a:ext cx="6760152" cy="450677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7"/>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b="1" lang="en" sz="3020">
                <a:solidFill>
                  <a:srgbClr val="FF0000"/>
                </a:solidFill>
              </a:rPr>
              <a:t>The Psyche Spacecraft at Astrotech</a:t>
            </a:r>
            <a:endParaRPr b="1" sz="3020">
              <a:solidFill>
                <a:srgbClr val="FF0000"/>
              </a:solidFill>
            </a:endParaRPr>
          </a:p>
        </p:txBody>
      </p:sp>
      <p:pic>
        <p:nvPicPr>
          <p:cNvPr id="285" name="Google Shape;285;p47"/>
          <p:cNvPicPr preferRelativeResize="0"/>
          <p:nvPr/>
        </p:nvPicPr>
        <p:blipFill rotWithShape="1">
          <a:blip r:embed="rId3">
            <a:alphaModFix/>
          </a:blip>
          <a:srcRect b="0" l="19" r="19" t="0"/>
          <a:stretch/>
        </p:blipFill>
        <p:spPr>
          <a:xfrm>
            <a:off x="1190600" y="636725"/>
            <a:ext cx="6762799" cy="45067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8"/>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Psyche Spacecraft at Astrotech</a:t>
            </a:r>
            <a:endParaRPr b="1" sz="3020">
              <a:solidFill>
                <a:srgbClr val="FF0000"/>
              </a:solidFill>
            </a:endParaRPr>
          </a:p>
        </p:txBody>
      </p:sp>
      <p:pic>
        <p:nvPicPr>
          <p:cNvPr id="291" name="Google Shape;291;p48"/>
          <p:cNvPicPr preferRelativeResize="0"/>
          <p:nvPr/>
        </p:nvPicPr>
        <p:blipFill>
          <a:blip r:embed="rId3">
            <a:alphaModFix/>
          </a:blip>
          <a:stretch>
            <a:fillRect/>
          </a:stretch>
        </p:blipFill>
        <p:spPr>
          <a:xfrm>
            <a:off x="1191937" y="636725"/>
            <a:ext cx="6760137" cy="450677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9"/>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Psyche Spacecraft in Shroud October 6</a:t>
            </a:r>
            <a:endParaRPr b="1" sz="3020">
              <a:solidFill>
                <a:srgbClr val="FF0000"/>
              </a:solidFill>
            </a:endParaRPr>
          </a:p>
        </p:txBody>
      </p:sp>
      <p:pic>
        <p:nvPicPr>
          <p:cNvPr id="297" name="Google Shape;297;p49"/>
          <p:cNvPicPr preferRelativeResize="0"/>
          <p:nvPr/>
        </p:nvPicPr>
        <p:blipFill>
          <a:blip r:embed="rId3">
            <a:alphaModFix/>
          </a:blip>
          <a:stretch>
            <a:fillRect/>
          </a:stretch>
        </p:blipFill>
        <p:spPr>
          <a:xfrm>
            <a:off x="2944688" y="636725"/>
            <a:ext cx="3254614" cy="450677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50"/>
          <p:cNvSpPr txBox="1"/>
          <p:nvPr>
            <p:ph type="title"/>
          </p:nvPr>
        </p:nvSpPr>
        <p:spPr>
          <a:xfrm>
            <a:off x="0" y="6402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Pre-launch Interviews</a:t>
            </a:r>
            <a:endParaRPr b="1" sz="3020">
              <a:solidFill>
                <a:srgbClr val="FF0000"/>
              </a:solidFill>
            </a:endParaRPr>
          </a:p>
        </p:txBody>
      </p:sp>
      <p:sp>
        <p:nvSpPr>
          <p:cNvPr id="303" name="Google Shape;303;p50"/>
          <p:cNvSpPr txBox="1"/>
          <p:nvPr/>
        </p:nvSpPr>
        <p:spPr>
          <a:xfrm>
            <a:off x="696000" y="3110700"/>
            <a:ext cx="7752000" cy="149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202124"/>
                </a:solidFill>
                <a:highlight>
                  <a:srgbClr val="FFFFFF"/>
                </a:highlight>
              </a:rPr>
              <a:t>NASA Administrator Bill Nelson interviewed by </a:t>
            </a:r>
            <a:r>
              <a:rPr b="1" lang="en" sz="1600">
                <a:solidFill>
                  <a:schemeClr val="dk1"/>
                </a:solidFill>
                <a:highlight>
                  <a:schemeClr val="lt1"/>
                </a:highlight>
              </a:rPr>
              <a:t>NASA public affairs specialist Jasmine Hopkins pre-launch on October 13, 2023</a:t>
            </a:r>
            <a:endParaRPr b="1" sz="1600">
              <a:solidFill>
                <a:schemeClr val="dk1"/>
              </a:solidFill>
              <a:highlight>
                <a:schemeClr val="lt1"/>
              </a:highlight>
            </a:endParaRPr>
          </a:p>
        </p:txBody>
      </p:sp>
      <p:pic>
        <p:nvPicPr>
          <p:cNvPr id="304" name="Google Shape;304;p50"/>
          <p:cNvPicPr preferRelativeResize="0"/>
          <p:nvPr/>
        </p:nvPicPr>
        <p:blipFill>
          <a:blip r:embed="rId3">
            <a:alphaModFix/>
          </a:blip>
          <a:stretch>
            <a:fillRect/>
          </a:stretch>
        </p:blipFill>
        <p:spPr>
          <a:xfrm>
            <a:off x="4735550" y="636723"/>
            <a:ext cx="3712438" cy="2473975"/>
          </a:xfrm>
          <a:prstGeom prst="rect">
            <a:avLst/>
          </a:prstGeom>
          <a:noFill/>
          <a:ln cap="flat" cmpd="dbl" w="38100">
            <a:solidFill>
              <a:srgbClr val="3366CC"/>
            </a:solidFill>
            <a:prstDash val="solid"/>
            <a:round/>
            <a:headEnd len="sm" w="sm" type="none"/>
            <a:tailEnd len="sm" w="sm" type="none"/>
          </a:ln>
        </p:spPr>
      </p:pic>
      <p:pic>
        <p:nvPicPr>
          <p:cNvPr id="305" name="Google Shape;305;p50"/>
          <p:cNvPicPr preferRelativeResize="0"/>
          <p:nvPr/>
        </p:nvPicPr>
        <p:blipFill>
          <a:blip r:embed="rId4">
            <a:alphaModFix/>
          </a:blip>
          <a:stretch>
            <a:fillRect/>
          </a:stretch>
        </p:blipFill>
        <p:spPr>
          <a:xfrm>
            <a:off x="696000" y="636723"/>
            <a:ext cx="3712426" cy="2473975"/>
          </a:xfrm>
          <a:prstGeom prst="rect">
            <a:avLst/>
          </a:prstGeom>
          <a:noFill/>
          <a:ln cap="flat" cmpd="dbl" w="38100">
            <a:solidFill>
              <a:srgbClr val="3366CC"/>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1"/>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Launch of Psyche</a:t>
            </a:r>
            <a:endParaRPr b="1" sz="3020">
              <a:solidFill>
                <a:srgbClr val="FF0000"/>
              </a:solidFill>
            </a:endParaRPr>
          </a:p>
        </p:txBody>
      </p:sp>
      <p:pic>
        <p:nvPicPr>
          <p:cNvPr descr="Highlights from the Oct. 13, 2023, launch of NASA’s Psyche spacecraft, which will travel 2.2 billion miles to a metal-rich asteroid in the main asteroid belt between Mars and Jupiter. Psyche lifted off from NASA’s Kennedy Space Center in Florida at 7:19 a.m PDT (10:19 a.m. EDT).&#10;&#10;The mission, which is the first to explore a metal-rich asteroid, aims to help scientists learn more about the formation of rocky bodies – including Earth – in our solar system. The Psyche spacecraft is equipped with four scientific investigations: the magnetometer, gamma-ray and neutron spectrometer, multispectral imager, and gravity science experiment. In addition, a technology demonstration called Deep Space Optical Communications (DSOC) will fly on Psyche in order to test high-data-rate laser communications. &#10;&#10;Psyche is scheduled to arrive at the asteroid in 2029 and orbit for about 26 months.&#10;&#10;NASA’s Jet Propulsion Laboratory in Southern California manages the mission, which is led by Arizona State University. NASA’s Launch Services Program at Kennedy Space Center manages launch operations and procured the SpaceX Falcon Heavy rocket. Maxar Technologies delivered the solar electric propulsion chassis and most of its engineering hardware systems.&#10;&#10;For more information about NASA’s Psyche mission go to nasa.gov/psyche.&#10;&#10;For more information about DSOC, go to: https://www.nasa.gov/mission_pages/tdm/dsoc/index.html&#10;&#10;Credit: NASA/JPL-Caltech" id="311" name="Google Shape;311;p51" title="Psyche Mission Launches From Kennedy Space Center (Highlights)">
            <a:hlinkClick r:id="rId3"/>
          </p:cNvPr>
          <p:cNvPicPr preferRelativeResize="0"/>
          <p:nvPr/>
        </p:nvPicPr>
        <p:blipFill>
          <a:blip r:embed="rId4">
            <a:alphaModFix/>
          </a:blip>
          <a:stretch>
            <a:fillRect/>
          </a:stretch>
        </p:blipFill>
        <p:spPr>
          <a:xfrm>
            <a:off x="686938" y="636725"/>
            <a:ext cx="7770125" cy="4359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1000"/>
                                        <p:tgtEl>
                                          <p:spTgt spid="3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2"/>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Psyche Launch</a:t>
            </a:r>
            <a:endParaRPr b="1" sz="3020">
              <a:solidFill>
                <a:srgbClr val="FF0000"/>
              </a:solidFill>
            </a:endParaRPr>
          </a:p>
        </p:txBody>
      </p:sp>
      <p:pic>
        <p:nvPicPr>
          <p:cNvPr id="317" name="Google Shape;317;p52"/>
          <p:cNvPicPr preferRelativeResize="0"/>
          <p:nvPr/>
        </p:nvPicPr>
        <p:blipFill>
          <a:blip r:embed="rId3">
            <a:alphaModFix/>
          </a:blip>
          <a:stretch>
            <a:fillRect/>
          </a:stretch>
        </p:blipFill>
        <p:spPr>
          <a:xfrm>
            <a:off x="3077369" y="636725"/>
            <a:ext cx="2989270" cy="4506774"/>
          </a:xfrm>
          <a:prstGeom prst="rect">
            <a:avLst/>
          </a:prstGeom>
          <a:noFill/>
          <a:ln>
            <a:noFill/>
          </a:ln>
        </p:spPr>
      </p:pic>
      <p:sp>
        <p:nvSpPr>
          <p:cNvPr id="318" name="Google Shape;318;p52"/>
          <p:cNvSpPr txBox="1"/>
          <p:nvPr/>
        </p:nvSpPr>
        <p:spPr>
          <a:xfrm>
            <a:off x="682150" y="636725"/>
            <a:ext cx="2313000" cy="36225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600"/>
              <a:t>The Falcon Heavy Rocket consists of three boosters each with 9 Merlin rocket engines. That is 27 total rocket engines </a:t>
            </a:r>
            <a:r>
              <a:rPr b="1" lang="en" sz="1600">
                <a:solidFill>
                  <a:schemeClr val="dk1"/>
                </a:solidFill>
                <a:highlight>
                  <a:schemeClr val="lt1"/>
                </a:highlight>
              </a:rPr>
              <a:t>burning liquid oxygen and rocket-grade kerosene (RP-1) propellant. Falcon Heavy generates more than 5 million pounds of thrust at liftoff.</a:t>
            </a:r>
            <a:r>
              <a:rPr b="1" lang="en">
                <a:solidFill>
                  <a:schemeClr val="dk1"/>
                </a:solidFill>
                <a:highlight>
                  <a:schemeClr val="lt1"/>
                </a:highlight>
              </a:rPr>
              <a:t> </a:t>
            </a:r>
            <a:endParaRPr b="1"/>
          </a:p>
        </p:txBody>
      </p:sp>
      <p:sp>
        <p:nvSpPr>
          <p:cNvPr id="319" name="Google Shape;319;p52"/>
          <p:cNvSpPr txBox="1"/>
          <p:nvPr/>
        </p:nvSpPr>
        <p:spPr>
          <a:xfrm>
            <a:off x="6148875" y="636725"/>
            <a:ext cx="2313000" cy="1245000"/>
          </a:xfrm>
          <a:prstGeom prst="rect">
            <a:avLst/>
          </a:prstGeom>
          <a:noFill/>
          <a:ln cap="flat" cmpd="dbl" w="38100">
            <a:solidFill>
              <a:srgbClr val="3366CC"/>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solidFill>
                  <a:schemeClr val="dk1"/>
                </a:solidFill>
              </a:rPr>
              <a:t>For details go here:</a:t>
            </a:r>
            <a:endParaRPr b="1" sz="1600">
              <a:solidFill>
                <a:schemeClr val="dk1"/>
              </a:solidFill>
            </a:endParaRPr>
          </a:p>
          <a:p>
            <a:pPr indent="0" lvl="0" marL="0" rtl="0" algn="l">
              <a:spcBef>
                <a:spcPts val="0"/>
              </a:spcBef>
              <a:spcAft>
                <a:spcPts val="0"/>
              </a:spcAft>
              <a:buClr>
                <a:schemeClr val="dk1"/>
              </a:buClr>
              <a:buSzPts val="1100"/>
              <a:buFont typeface="Arial"/>
              <a:buNone/>
            </a:pPr>
            <a:r>
              <a:rPr b="1" lang="en" sz="1600" u="sng">
                <a:solidFill>
                  <a:srgbClr val="3366CC"/>
                </a:solidFill>
                <a:hlinkClick r:id="rId4">
                  <a:extLst>
                    <a:ext uri="{A12FA001-AC4F-418D-AE19-62706E023703}">
                      <ahyp:hlinkClr val="tx"/>
                    </a:ext>
                  </a:extLst>
                </a:hlinkClick>
              </a:rPr>
              <a:t>https://www.spacex.com/vehicles/falcon-heavy/</a:t>
            </a:r>
            <a:endParaRPr sz="1600">
              <a:solidFill>
                <a:srgbClr val="3366CC"/>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3"/>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Falcon Heavy Side Boosters Return</a:t>
            </a:r>
            <a:endParaRPr b="1" sz="3020">
              <a:solidFill>
                <a:srgbClr val="FF0000"/>
              </a:solidFill>
            </a:endParaRPr>
          </a:p>
        </p:txBody>
      </p:sp>
      <p:pic>
        <p:nvPicPr>
          <p:cNvPr id="325" name="Google Shape;325;p53"/>
          <p:cNvPicPr preferRelativeResize="0"/>
          <p:nvPr/>
        </p:nvPicPr>
        <p:blipFill>
          <a:blip r:embed="rId3">
            <a:alphaModFix/>
          </a:blip>
          <a:stretch>
            <a:fillRect/>
          </a:stretch>
        </p:blipFill>
        <p:spPr>
          <a:xfrm>
            <a:off x="1418675" y="722950"/>
            <a:ext cx="3056675" cy="2036975"/>
          </a:xfrm>
          <a:prstGeom prst="rect">
            <a:avLst/>
          </a:prstGeom>
          <a:noFill/>
          <a:ln cap="flat" cmpd="dbl" w="38100">
            <a:solidFill>
              <a:srgbClr val="3366CC"/>
            </a:solidFill>
            <a:prstDash val="solid"/>
            <a:round/>
            <a:headEnd len="sm" w="sm" type="none"/>
            <a:tailEnd len="sm" w="sm" type="none"/>
          </a:ln>
        </p:spPr>
      </p:pic>
      <p:pic>
        <p:nvPicPr>
          <p:cNvPr id="326" name="Google Shape;326;p53"/>
          <p:cNvPicPr preferRelativeResize="0"/>
          <p:nvPr/>
        </p:nvPicPr>
        <p:blipFill>
          <a:blip r:embed="rId4">
            <a:alphaModFix/>
          </a:blip>
          <a:stretch>
            <a:fillRect/>
          </a:stretch>
        </p:blipFill>
        <p:spPr>
          <a:xfrm>
            <a:off x="4714002" y="722950"/>
            <a:ext cx="2800222" cy="4201974"/>
          </a:xfrm>
          <a:prstGeom prst="rect">
            <a:avLst/>
          </a:prstGeom>
          <a:noFill/>
          <a:ln cap="flat" cmpd="dbl" w="38100">
            <a:solidFill>
              <a:srgbClr val="3366CC"/>
            </a:solidFill>
            <a:prstDash val="solid"/>
            <a:round/>
            <a:headEnd len="sm" w="sm" type="none"/>
            <a:tailEnd len="sm" w="sm" type="none"/>
          </a:ln>
        </p:spPr>
      </p:pic>
      <p:pic>
        <p:nvPicPr>
          <p:cNvPr id="327" name="Google Shape;327;p53"/>
          <p:cNvPicPr preferRelativeResize="0"/>
          <p:nvPr/>
        </p:nvPicPr>
        <p:blipFill>
          <a:blip r:embed="rId5">
            <a:alphaModFix/>
          </a:blip>
          <a:stretch>
            <a:fillRect/>
          </a:stretch>
        </p:blipFill>
        <p:spPr>
          <a:xfrm>
            <a:off x="1418685" y="2887950"/>
            <a:ext cx="3056640" cy="2036975"/>
          </a:xfrm>
          <a:prstGeom prst="rect">
            <a:avLst/>
          </a:prstGeom>
          <a:noFill/>
          <a:ln cap="flat" cmpd="dbl" w="38100">
            <a:solidFill>
              <a:srgbClr val="3366CC"/>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4"/>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Course to the Asteroid</a:t>
            </a:r>
            <a:endParaRPr b="1" sz="3020">
              <a:solidFill>
                <a:srgbClr val="FF0000"/>
              </a:solidFill>
            </a:endParaRPr>
          </a:p>
        </p:txBody>
      </p:sp>
      <p:pic>
        <p:nvPicPr>
          <p:cNvPr id="333" name="Google Shape;333;p54"/>
          <p:cNvPicPr preferRelativeResize="0"/>
          <p:nvPr/>
        </p:nvPicPr>
        <p:blipFill rotWithShape="1">
          <a:blip r:embed="rId3">
            <a:alphaModFix/>
          </a:blip>
          <a:srcRect b="5130" l="0" r="0" t="-5130"/>
          <a:stretch/>
        </p:blipFill>
        <p:spPr>
          <a:xfrm>
            <a:off x="683000" y="636725"/>
            <a:ext cx="7777976" cy="43446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5"/>
          <p:cNvSpPr txBox="1"/>
          <p:nvPr>
            <p:ph type="title"/>
          </p:nvPr>
        </p:nvSpPr>
        <p:spPr>
          <a:xfrm>
            <a:off x="0" y="64025"/>
            <a:ext cx="9144000" cy="1017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The Course to the Asteroid (Date-Velocity-Distance)</a:t>
            </a:r>
            <a:endParaRPr b="1" sz="3020">
              <a:solidFill>
                <a:srgbClr val="FF0000"/>
              </a:solidFill>
            </a:endParaRPr>
          </a:p>
        </p:txBody>
      </p:sp>
      <p:pic>
        <p:nvPicPr>
          <p:cNvPr id="339" name="Google Shape;339;p55"/>
          <p:cNvPicPr preferRelativeResize="0"/>
          <p:nvPr/>
        </p:nvPicPr>
        <p:blipFill>
          <a:blip r:embed="rId3">
            <a:alphaModFix/>
          </a:blip>
          <a:stretch>
            <a:fillRect/>
          </a:stretch>
        </p:blipFill>
        <p:spPr>
          <a:xfrm>
            <a:off x="1953137" y="1081925"/>
            <a:ext cx="5237726" cy="39282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6"/>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Psyche in Orbit</a:t>
            </a:r>
            <a:endParaRPr b="1" sz="3020">
              <a:solidFill>
                <a:srgbClr val="FF0000"/>
              </a:solidFill>
            </a:endParaRPr>
          </a:p>
        </p:txBody>
      </p:sp>
      <p:pic>
        <p:nvPicPr>
          <p:cNvPr id="345" name="Google Shape;345;p56"/>
          <p:cNvPicPr preferRelativeResize="0"/>
          <p:nvPr/>
        </p:nvPicPr>
        <p:blipFill>
          <a:blip r:embed="rId3">
            <a:alphaModFix/>
          </a:blip>
          <a:stretch>
            <a:fillRect/>
          </a:stretch>
        </p:blipFill>
        <p:spPr>
          <a:xfrm>
            <a:off x="1813287" y="636725"/>
            <a:ext cx="5517429" cy="45067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7"/>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What Happens After It Gets There?</a:t>
            </a:r>
            <a:endParaRPr b="1" sz="3020">
              <a:solidFill>
                <a:srgbClr val="FF0000"/>
              </a:solidFill>
            </a:endParaRPr>
          </a:p>
        </p:txBody>
      </p:sp>
      <p:sp>
        <p:nvSpPr>
          <p:cNvPr id="351" name="Google Shape;351;p57"/>
          <p:cNvSpPr txBox="1"/>
          <p:nvPr>
            <p:ph idx="1" type="body"/>
          </p:nvPr>
        </p:nvSpPr>
        <p:spPr>
          <a:xfrm>
            <a:off x="689975" y="3512625"/>
            <a:ext cx="7762200" cy="16308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Clr>
                <a:schemeClr val="dk1"/>
              </a:buClr>
              <a:buSzPts val="1100"/>
              <a:buFont typeface="Arial"/>
              <a:buNone/>
            </a:pPr>
            <a:r>
              <a:rPr b="1" lang="en" sz="1200">
                <a:solidFill>
                  <a:schemeClr val="dk1"/>
                </a:solidFill>
                <a:highlight>
                  <a:srgbClr val="FFFFFF"/>
                </a:highlight>
              </a:rPr>
              <a:t>NASA's Psyche spacecraft will gather science at the asteroid Psyche at four orbit altitudes, as depicted in this graphic for 26 months. The orbits are named alphabetically from highest (A) to lowest (D), but they don't proceed in alphabetical order. Rather, they proceed based on the changing amount of sunlight illuminating the asteroid's surface during observation and the kind of science that can be done. Because sunlight will illuminate less and less of the asteroid's surface when the first part of Orbit B begins, this orbit is split into two parts, B1 and B2, so that the spacecraft can complete its mapping of the asteroid. The expected order of orbits during Psyche's prime mission is A, B1, D, C, B2.</a:t>
            </a:r>
            <a:endParaRPr b="1" sz="1200">
              <a:solidFill>
                <a:schemeClr val="dk1"/>
              </a:solidFill>
              <a:highlight>
                <a:srgbClr val="FFFFFF"/>
              </a:highlight>
            </a:endParaRPr>
          </a:p>
        </p:txBody>
      </p:sp>
      <p:pic>
        <p:nvPicPr>
          <p:cNvPr id="352" name="Google Shape;352;p57"/>
          <p:cNvPicPr preferRelativeResize="0"/>
          <p:nvPr/>
        </p:nvPicPr>
        <p:blipFill rotWithShape="1">
          <a:blip r:embed="rId3">
            <a:alphaModFix/>
          </a:blip>
          <a:srcRect b="4055" l="-7749" r="6973" t="-1312"/>
          <a:stretch/>
        </p:blipFill>
        <p:spPr>
          <a:xfrm>
            <a:off x="2056646" y="636725"/>
            <a:ext cx="5028854" cy="287589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8"/>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Orbits After Arrival to Psyche</a:t>
            </a:r>
            <a:endParaRPr b="1" sz="3020">
              <a:solidFill>
                <a:srgbClr val="FF0000"/>
              </a:solidFill>
            </a:endParaRPr>
          </a:p>
        </p:txBody>
      </p:sp>
      <p:pic>
        <p:nvPicPr>
          <p:cNvPr id="358" name="Google Shape;358;p58"/>
          <p:cNvPicPr preferRelativeResize="0"/>
          <p:nvPr/>
        </p:nvPicPr>
        <p:blipFill>
          <a:blip r:embed="rId3">
            <a:alphaModFix/>
          </a:blip>
          <a:stretch>
            <a:fillRect/>
          </a:stretch>
        </p:blipFill>
        <p:spPr>
          <a:xfrm>
            <a:off x="2779987" y="668100"/>
            <a:ext cx="3584025" cy="2688050"/>
          </a:xfrm>
          <a:prstGeom prst="rect">
            <a:avLst/>
          </a:prstGeom>
          <a:noFill/>
          <a:ln>
            <a:noFill/>
          </a:ln>
        </p:spPr>
      </p:pic>
      <p:pic>
        <p:nvPicPr>
          <p:cNvPr id="359" name="Google Shape;359;p58"/>
          <p:cNvPicPr preferRelativeResize="0"/>
          <p:nvPr/>
        </p:nvPicPr>
        <p:blipFill>
          <a:blip r:embed="rId4">
            <a:alphaModFix/>
          </a:blip>
          <a:stretch>
            <a:fillRect/>
          </a:stretch>
        </p:blipFill>
        <p:spPr>
          <a:xfrm>
            <a:off x="682150" y="3316950"/>
            <a:ext cx="7777974" cy="17546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9"/>
          <p:cNvSpPr txBox="1"/>
          <p:nvPr>
            <p:ph type="title"/>
          </p:nvPr>
        </p:nvSpPr>
        <p:spPr>
          <a:xfrm>
            <a:off x="311700" y="76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3355">
                <a:solidFill>
                  <a:srgbClr val="FF0000"/>
                </a:solidFill>
              </a:rPr>
              <a:t>Bon Voyage Psyche!</a:t>
            </a:r>
            <a:endParaRPr b="1" sz="3355">
              <a:solidFill>
                <a:srgbClr val="FF0000"/>
              </a:solidFill>
            </a:endParaRPr>
          </a:p>
          <a:p>
            <a:pPr indent="0" lvl="0" marL="0" rtl="0" algn="l">
              <a:spcBef>
                <a:spcPts val="0"/>
              </a:spcBef>
              <a:spcAft>
                <a:spcPts val="0"/>
              </a:spcAft>
              <a:buNone/>
            </a:pPr>
            <a:r>
              <a:t/>
            </a:r>
            <a:endParaRPr/>
          </a:p>
        </p:txBody>
      </p:sp>
      <p:pic>
        <p:nvPicPr>
          <p:cNvPr id="365" name="Google Shape;365;p59"/>
          <p:cNvPicPr preferRelativeResize="0"/>
          <p:nvPr/>
        </p:nvPicPr>
        <p:blipFill rotWithShape="1">
          <a:blip r:embed="rId3">
            <a:alphaModFix/>
          </a:blip>
          <a:srcRect b="228" l="0" r="0" t="228"/>
          <a:stretch/>
        </p:blipFill>
        <p:spPr>
          <a:xfrm>
            <a:off x="683813" y="649225"/>
            <a:ext cx="7776373" cy="436097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60"/>
          <p:cNvSpPr txBox="1"/>
          <p:nvPr>
            <p:ph type="title"/>
          </p:nvPr>
        </p:nvSpPr>
        <p:spPr>
          <a:xfrm>
            <a:off x="311700" y="11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rgbClr val="FF0000"/>
                </a:solidFill>
              </a:rPr>
              <a:t>How to Follow Your Psyche</a:t>
            </a:r>
            <a:endParaRPr b="1" sz="3000">
              <a:solidFill>
                <a:srgbClr val="FF0000"/>
              </a:solidFill>
            </a:endParaRPr>
          </a:p>
        </p:txBody>
      </p:sp>
      <p:sp>
        <p:nvSpPr>
          <p:cNvPr id="371" name="Google Shape;371;p60"/>
          <p:cNvSpPr txBox="1"/>
          <p:nvPr>
            <p:ph idx="1" type="body"/>
          </p:nvPr>
        </p:nvSpPr>
        <p:spPr>
          <a:xfrm>
            <a:off x="682150" y="689950"/>
            <a:ext cx="7778100" cy="42576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275"/>
              <a:buFont typeface="Arial"/>
              <a:buNone/>
            </a:pPr>
            <a:r>
              <a:rPr b="1" lang="en" sz="1400">
                <a:solidFill>
                  <a:schemeClr val="dk1"/>
                </a:solidFill>
              </a:rPr>
              <a:t>NASA’s Eyes on the Solar System, a free web-based visualization tool, will track the location of the spacecraft in real time 3D. Visit </a:t>
            </a:r>
            <a:r>
              <a:rPr b="1" lang="en" sz="1400" u="sng">
                <a:solidFill>
                  <a:srgbClr val="3366CC"/>
                </a:solidFill>
                <a:hlinkClick r:id="rId3">
                  <a:extLst>
                    <a:ext uri="{A12FA001-AC4F-418D-AE19-62706E023703}">
                      <ahyp:hlinkClr val="tx"/>
                    </a:ext>
                  </a:extLst>
                </a:hlinkClick>
              </a:rPr>
              <a:t>go.nasa.gov/45k0OVY</a:t>
            </a:r>
            <a:r>
              <a:rPr b="1" lang="en" sz="1400">
                <a:solidFill>
                  <a:schemeClr val="dk1"/>
                </a:solidFill>
              </a:rPr>
              <a:t> to see where Psyche is in the solar system.</a:t>
            </a:r>
            <a:endParaRPr b="1" sz="1400">
              <a:solidFill>
                <a:schemeClr val="dk1"/>
              </a:solidFill>
            </a:endParaRPr>
          </a:p>
          <a:p>
            <a:pPr indent="0" lvl="0" marL="0" rtl="0" algn="l">
              <a:lnSpc>
                <a:spcPct val="105000"/>
              </a:lnSpc>
              <a:spcBef>
                <a:spcPts val="2400"/>
              </a:spcBef>
              <a:spcAft>
                <a:spcPts val="0"/>
              </a:spcAft>
              <a:buClr>
                <a:schemeClr val="dk1"/>
              </a:buClr>
              <a:buSzPts val="275"/>
              <a:buFont typeface="Arial"/>
              <a:buNone/>
            </a:pPr>
            <a:r>
              <a:rPr b="1" lang="en" sz="1400">
                <a:solidFill>
                  <a:schemeClr val="dk1"/>
                </a:solidFill>
              </a:rPr>
              <a:t>About two months after launch, as the team performs an </a:t>
            </a:r>
            <a:r>
              <a:rPr b="1" lang="en" sz="1400" u="sng">
                <a:solidFill>
                  <a:srgbClr val="3366CC"/>
                </a:solidFill>
                <a:hlinkClick r:id="rId4">
                  <a:extLst>
                    <a:ext uri="{A12FA001-AC4F-418D-AE19-62706E023703}">
                      <ahyp:hlinkClr val="tx"/>
                    </a:ext>
                  </a:extLst>
                </a:hlinkClick>
              </a:rPr>
              <a:t>initial checkout</a:t>
            </a:r>
            <a:r>
              <a:rPr b="1" lang="en" sz="1400">
                <a:solidFill>
                  <a:schemeClr val="dk1"/>
                </a:solidFill>
              </a:rPr>
              <a:t> of the spacecraft and science instruments, the mission expects to get the first images back from its multispectral imager. Once the team confirms the imager is functioning as expected, a </a:t>
            </a:r>
            <a:r>
              <a:rPr b="1" lang="en" sz="1400" u="sng">
                <a:solidFill>
                  <a:srgbClr val="3366CC"/>
                </a:solidFill>
                <a:hlinkClick r:id="rId5">
                  <a:extLst>
                    <a:ext uri="{A12FA001-AC4F-418D-AE19-62706E023703}">
                      <ahyp:hlinkClr val="tx"/>
                    </a:ext>
                  </a:extLst>
                </a:hlinkClick>
              </a:rPr>
              <a:t>webpage</a:t>
            </a:r>
            <a:r>
              <a:rPr b="1" lang="en" sz="1400">
                <a:solidFill>
                  <a:schemeClr val="dk1"/>
                </a:solidFill>
              </a:rPr>
              <a:t> will feature the unprocessed, or raw, images flowing straight from the spacecraft to Earth. The first images will just be fields of stars, but you’ll be able to follow the spacecraft’s journey with Psyche’s own “eyes” as it heads toward its asteroid target and orbits this intriguing metal-rich world.</a:t>
            </a:r>
            <a:endParaRPr b="1" sz="1400">
              <a:solidFill>
                <a:schemeClr val="dk1"/>
              </a:solidFill>
            </a:endParaRPr>
          </a:p>
          <a:p>
            <a:pPr indent="0" lvl="0" marL="0" rtl="0" algn="l">
              <a:lnSpc>
                <a:spcPct val="105000"/>
              </a:lnSpc>
              <a:spcBef>
                <a:spcPts val="2400"/>
              </a:spcBef>
              <a:spcAft>
                <a:spcPts val="0"/>
              </a:spcAft>
              <a:buSzPts val="275"/>
              <a:buNone/>
            </a:pPr>
            <a:r>
              <a:rPr b="1" lang="en" sz="1400">
                <a:solidFill>
                  <a:schemeClr val="dk1"/>
                </a:solidFill>
              </a:rPr>
              <a:t>For more information about the </a:t>
            </a:r>
            <a:r>
              <a:rPr b="1" lang="en" sz="1400">
                <a:solidFill>
                  <a:schemeClr val="dk1"/>
                </a:solidFill>
              </a:rPr>
              <a:t>NASA</a:t>
            </a:r>
            <a:r>
              <a:rPr b="1" lang="en" sz="1400">
                <a:solidFill>
                  <a:schemeClr val="dk1"/>
                </a:solidFill>
              </a:rPr>
              <a:t> Psyche mission, go to:</a:t>
            </a:r>
            <a:endParaRPr b="1" sz="1400">
              <a:solidFill>
                <a:schemeClr val="dk1"/>
              </a:solidFill>
            </a:endParaRPr>
          </a:p>
          <a:p>
            <a:pPr indent="0" lvl="0" marL="0" rtl="0" algn="l">
              <a:lnSpc>
                <a:spcPct val="105000"/>
              </a:lnSpc>
              <a:spcBef>
                <a:spcPts val="0"/>
              </a:spcBef>
              <a:spcAft>
                <a:spcPts val="0"/>
              </a:spcAft>
              <a:buSzPts val="275"/>
              <a:buNone/>
            </a:pPr>
            <a:r>
              <a:rPr b="1" lang="en" sz="1400" u="sng">
                <a:solidFill>
                  <a:srgbClr val="3366CC"/>
                </a:solidFill>
                <a:hlinkClick r:id="rId6">
                  <a:extLst>
                    <a:ext uri="{A12FA001-AC4F-418D-AE19-62706E023703}">
                      <ahyp:hlinkClr val="tx"/>
                    </a:ext>
                  </a:extLst>
                </a:hlinkClick>
              </a:rPr>
              <a:t>http://www.nasa.gov/psyche</a:t>
            </a:r>
            <a:r>
              <a:rPr b="1" lang="en" sz="1400">
                <a:solidFill>
                  <a:schemeClr val="dk1"/>
                </a:solidFill>
              </a:rPr>
              <a:t> or </a:t>
            </a:r>
            <a:r>
              <a:rPr b="1" lang="en" sz="1400" u="sng">
                <a:solidFill>
                  <a:srgbClr val="3366CC"/>
                </a:solidFill>
                <a:hlinkClick r:id="rId7">
                  <a:extLst>
                    <a:ext uri="{A12FA001-AC4F-418D-AE19-62706E023703}">
                      <ahyp:hlinkClr val="tx"/>
                    </a:ext>
                  </a:extLst>
                </a:hlinkClick>
              </a:rPr>
              <a:t>https://psyche.asu.edu/</a:t>
            </a:r>
            <a:endParaRPr b="1" sz="1400">
              <a:solidFill>
                <a:srgbClr val="3366CC"/>
              </a:solidFill>
            </a:endParaRPr>
          </a:p>
          <a:p>
            <a:pPr indent="0" lvl="0" marL="0" rtl="0" algn="l">
              <a:lnSpc>
                <a:spcPct val="105000"/>
              </a:lnSpc>
              <a:spcBef>
                <a:spcPts val="0"/>
              </a:spcBef>
              <a:spcAft>
                <a:spcPts val="0"/>
              </a:spcAft>
              <a:buSzPts val="275"/>
              <a:buNone/>
            </a:pPr>
            <a:r>
              <a:t/>
            </a:r>
            <a:endParaRPr b="1" sz="1400">
              <a:solidFill>
                <a:schemeClr val="dk1"/>
              </a:solidFill>
            </a:endParaRPr>
          </a:p>
          <a:p>
            <a:pPr indent="0" lvl="0" marL="0" rtl="0" algn="l">
              <a:lnSpc>
                <a:spcPct val="105000"/>
              </a:lnSpc>
              <a:spcBef>
                <a:spcPts val="0"/>
              </a:spcBef>
              <a:spcAft>
                <a:spcPts val="2400"/>
              </a:spcAft>
              <a:buSzPts val="275"/>
              <a:buNone/>
            </a:pPr>
            <a:r>
              <a:rPr b="1" lang="en" sz="1400">
                <a:solidFill>
                  <a:schemeClr val="dk1"/>
                </a:solidFill>
              </a:rPr>
              <a:t>NASA and ASU will also post regular </a:t>
            </a:r>
            <a:r>
              <a:rPr b="1" lang="en" sz="1400" u="sng">
                <a:solidFill>
                  <a:srgbClr val="3366CC"/>
                </a:solidFill>
                <a:hlinkClick r:id="rId8">
                  <a:extLst>
                    <a:ext uri="{A12FA001-AC4F-418D-AE19-62706E023703}">
                      <ahyp:hlinkClr val="tx"/>
                    </a:ext>
                  </a:extLst>
                </a:hlinkClick>
              </a:rPr>
              <a:t>social media updates</a:t>
            </a:r>
            <a:r>
              <a:rPr b="1" lang="en" sz="1400">
                <a:solidFill>
                  <a:schemeClr val="dk1"/>
                </a:solidFill>
              </a:rPr>
              <a:t> on Facebook, Instagram, and X.</a:t>
            </a:r>
            <a:endParaRPr sz="14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pic>
        <p:nvPicPr>
          <p:cNvPr id="376" name="Google Shape;376;p61" title="Exploring the Secrets of the Universe for the Benefit of All~orig.mp4">
            <a:hlinkClick r:id="rId3"/>
          </p:cNvPr>
          <p:cNvPicPr preferRelativeResize="0"/>
          <p:nvPr/>
        </p:nvPicPr>
        <p:blipFill>
          <a:blip r:embed="rId4">
            <a:alphaModFix/>
          </a:blip>
          <a:stretch>
            <a:fillRect/>
          </a:stretch>
        </p:blipFill>
        <p:spPr>
          <a:xfrm>
            <a:off x="1143000" y="6"/>
            <a:ext cx="6858000" cy="5143500"/>
          </a:xfrm>
          <a:prstGeom prst="rect">
            <a:avLst/>
          </a:prstGeom>
          <a:noFill/>
          <a:ln>
            <a:noFill/>
          </a:ln>
        </p:spPr>
      </p:pic>
      <p:sp>
        <p:nvSpPr>
          <p:cNvPr id="377" name="Google Shape;377;p61"/>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solidFill>
                  <a:srgbClr val="FF0000"/>
                </a:solidFill>
              </a:rPr>
              <a:t>NASA: What Are They Doing?</a:t>
            </a:r>
            <a:endParaRPr b="1" sz="302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